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7" d="100"/>
          <a:sy n="117" d="100"/>
        </p:scale>
        <p:origin x="-318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751" y="417506"/>
            <a:ext cx="6024880" cy="590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3A2E06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90C22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3A2E06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90C22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90C22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1456" y="381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800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25312" y="3681602"/>
            <a:ext cx="4763770" cy="3176905"/>
          </a:xfrm>
          <a:custGeom>
            <a:avLst/>
            <a:gdLst/>
            <a:ahLst/>
            <a:cxnLst/>
            <a:rect l="l" t="t" r="r" b="b"/>
            <a:pathLst>
              <a:path w="4763770" h="3176904">
                <a:moveTo>
                  <a:pt x="4763554" y="0"/>
                </a:moveTo>
                <a:lnTo>
                  <a:pt x="0" y="3176587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1339" y="0"/>
            <a:ext cx="3007995" cy="6858000"/>
          </a:xfrm>
          <a:custGeom>
            <a:avLst/>
            <a:gdLst/>
            <a:ahLst/>
            <a:cxnLst/>
            <a:rect l="l" t="t" r="r" b="b"/>
            <a:pathLst>
              <a:path w="3007995" h="6858000">
                <a:moveTo>
                  <a:pt x="3007614" y="0"/>
                </a:moveTo>
                <a:lnTo>
                  <a:pt x="2043214" y="0"/>
                </a:lnTo>
                <a:lnTo>
                  <a:pt x="0" y="6858000"/>
                </a:lnTo>
                <a:lnTo>
                  <a:pt x="3007614" y="6858000"/>
                </a:lnTo>
                <a:lnTo>
                  <a:pt x="3007614" y="0"/>
                </a:lnTo>
                <a:close/>
              </a:path>
            </a:pathLst>
          </a:custGeom>
          <a:solidFill>
            <a:srgbClr val="90C225">
              <a:alpha val="3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4961" y="0"/>
            <a:ext cx="2587625" cy="6858000"/>
          </a:xfrm>
          <a:custGeom>
            <a:avLst/>
            <a:gdLst/>
            <a:ahLst/>
            <a:cxnLst/>
            <a:rect l="l" t="t" r="r" b="b"/>
            <a:pathLst>
              <a:path w="2587625" h="6858000">
                <a:moveTo>
                  <a:pt x="2587040" y="0"/>
                </a:moveTo>
                <a:lnTo>
                  <a:pt x="0" y="0"/>
                </a:lnTo>
                <a:lnTo>
                  <a:pt x="1207960" y="6858000"/>
                </a:lnTo>
                <a:lnTo>
                  <a:pt x="2587040" y="6858000"/>
                </a:lnTo>
                <a:lnTo>
                  <a:pt x="2587040" y="0"/>
                </a:lnTo>
                <a:close/>
              </a:path>
            </a:pathLst>
          </a:custGeom>
          <a:solidFill>
            <a:srgbClr val="90C225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2167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836" y="0"/>
                </a:moveTo>
                <a:lnTo>
                  <a:pt x="0" y="3810000"/>
                </a:lnTo>
                <a:lnTo>
                  <a:pt x="3259836" y="3810000"/>
                </a:lnTo>
                <a:lnTo>
                  <a:pt x="3259836" y="0"/>
                </a:lnTo>
                <a:close/>
              </a:path>
            </a:pathLst>
          </a:custGeom>
          <a:solidFill>
            <a:srgbClr val="539F20">
              <a:alpha val="721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518" y="0"/>
            <a:ext cx="2851785" cy="6858000"/>
          </a:xfrm>
          <a:custGeom>
            <a:avLst/>
            <a:gdLst/>
            <a:ahLst/>
            <a:cxnLst/>
            <a:rect l="l" t="t" r="r" b="b"/>
            <a:pathLst>
              <a:path w="2851784" h="6858000">
                <a:moveTo>
                  <a:pt x="2851429" y="0"/>
                </a:moveTo>
                <a:lnTo>
                  <a:pt x="0" y="0"/>
                </a:lnTo>
                <a:lnTo>
                  <a:pt x="2467838" y="6858000"/>
                </a:lnTo>
                <a:lnTo>
                  <a:pt x="2851429" y="6858000"/>
                </a:lnTo>
                <a:lnTo>
                  <a:pt x="2851429" y="0"/>
                </a:lnTo>
                <a:close/>
              </a:path>
            </a:pathLst>
          </a:custGeom>
          <a:solidFill>
            <a:srgbClr val="3E7818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8876" y="0"/>
            <a:ext cx="1290320" cy="6858000"/>
          </a:xfrm>
          <a:custGeom>
            <a:avLst/>
            <a:gdLst/>
            <a:ahLst/>
            <a:cxnLst/>
            <a:rect l="l" t="t" r="r" b="b"/>
            <a:pathLst>
              <a:path w="1290320" h="6858000">
                <a:moveTo>
                  <a:pt x="1290078" y="0"/>
                </a:moveTo>
                <a:lnTo>
                  <a:pt x="1018476" y="0"/>
                </a:lnTo>
                <a:lnTo>
                  <a:pt x="0" y="6858000"/>
                </a:lnTo>
                <a:lnTo>
                  <a:pt x="1290078" y="6858000"/>
                </a:lnTo>
                <a:lnTo>
                  <a:pt x="1290078" y="0"/>
                </a:lnTo>
                <a:close/>
              </a:path>
            </a:pathLst>
          </a:custGeom>
          <a:solidFill>
            <a:srgbClr val="C0E374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40629" y="0"/>
            <a:ext cx="1248410" cy="6858000"/>
          </a:xfrm>
          <a:custGeom>
            <a:avLst/>
            <a:gdLst/>
            <a:ahLst/>
            <a:cxnLst/>
            <a:rect l="l" t="t" r="r" b="b"/>
            <a:pathLst>
              <a:path w="1248409" h="6858000">
                <a:moveTo>
                  <a:pt x="1248321" y="0"/>
                </a:moveTo>
                <a:lnTo>
                  <a:pt x="0" y="0"/>
                </a:lnTo>
                <a:lnTo>
                  <a:pt x="1107897" y="6858000"/>
                </a:lnTo>
                <a:lnTo>
                  <a:pt x="1248321" y="6858000"/>
                </a:lnTo>
                <a:lnTo>
                  <a:pt x="1248321" y="0"/>
                </a:lnTo>
                <a:close/>
              </a:path>
            </a:pathLst>
          </a:custGeom>
          <a:solidFill>
            <a:srgbClr val="90C225">
              <a:alpha val="6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1581" y="3589782"/>
            <a:ext cx="1817370" cy="3268345"/>
          </a:xfrm>
          <a:custGeom>
            <a:avLst/>
            <a:gdLst/>
            <a:ahLst/>
            <a:cxnLst/>
            <a:rect l="l" t="t" r="r" b="b"/>
            <a:pathLst>
              <a:path w="1817370" h="3268345">
                <a:moveTo>
                  <a:pt x="1817370" y="0"/>
                </a:moveTo>
                <a:lnTo>
                  <a:pt x="0" y="3268217"/>
                </a:lnTo>
                <a:lnTo>
                  <a:pt x="1817370" y="3268217"/>
                </a:lnTo>
                <a:lnTo>
                  <a:pt x="1817370" y="0"/>
                </a:lnTo>
                <a:close/>
              </a:path>
            </a:pathLst>
          </a:custGeom>
          <a:solidFill>
            <a:srgbClr val="90C225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4013453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0" y="0"/>
                </a:moveTo>
                <a:lnTo>
                  <a:pt x="0" y="2844546"/>
                </a:lnTo>
                <a:lnTo>
                  <a:pt x="448818" y="2844546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90C22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90C22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9371456" y="381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800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425312" y="3681602"/>
            <a:ext cx="4763770" cy="3176905"/>
          </a:xfrm>
          <a:custGeom>
            <a:avLst/>
            <a:gdLst/>
            <a:ahLst/>
            <a:cxnLst/>
            <a:rect l="l" t="t" r="r" b="b"/>
            <a:pathLst>
              <a:path w="4763770" h="3176904">
                <a:moveTo>
                  <a:pt x="4763554" y="0"/>
                </a:moveTo>
                <a:lnTo>
                  <a:pt x="0" y="3176587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181339" y="0"/>
            <a:ext cx="3007995" cy="6858000"/>
          </a:xfrm>
          <a:custGeom>
            <a:avLst/>
            <a:gdLst/>
            <a:ahLst/>
            <a:cxnLst/>
            <a:rect l="l" t="t" r="r" b="b"/>
            <a:pathLst>
              <a:path w="3007995" h="6858000">
                <a:moveTo>
                  <a:pt x="3007614" y="0"/>
                </a:moveTo>
                <a:lnTo>
                  <a:pt x="2043214" y="0"/>
                </a:lnTo>
                <a:lnTo>
                  <a:pt x="0" y="6858000"/>
                </a:lnTo>
                <a:lnTo>
                  <a:pt x="3007614" y="6858000"/>
                </a:lnTo>
                <a:lnTo>
                  <a:pt x="3007614" y="0"/>
                </a:lnTo>
                <a:close/>
              </a:path>
            </a:pathLst>
          </a:custGeom>
          <a:solidFill>
            <a:srgbClr val="90C225">
              <a:alpha val="3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604961" y="0"/>
            <a:ext cx="2587625" cy="6858000"/>
          </a:xfrm>
          <a:custGeom>
            <a:avLst/>
            <a:gdLst/>
            <a:ahLst/>
            <a:cxnLst/>
            <a:rect l="l" t="t" r="r" b="b"/>
            <a:pathLst>
              <a:path w="2587625" h="6858000">
                <a:moveTo>
                  <a:pt x="2587040" y="0"/>
                </a:moveTo>
                <a:lnTo>
                  <a:pt x="0" y="0"/>
                </a:lnTo>
                <a:lnTo>
                  <a:pt x="1207960" y="6858000"/>
                </a:lnTo>
                <a:lnTo>
                  <a:pt x="2587040" y="6858000"/>
                </a:lnTo>
                <a:lnTo>
                  <a:pt x="2587040" y="0"/>
                </a:lnTo>
                <a:close/>
              </a:path>
            </a:pathLst>
          </a:custGeom>
          <a:solidFill>
            <a:srgbClr val="90C225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932167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836" y="0"/>
                </a:moveTo>
                <a:lnTo>
                  <a:pt x="0" y="3810000"/>
                </a:lnTo>
                <a:lnTo>
                  <a:pt x="3259836" y="3810000"/>
                </a:lnTo>
                <a:lnTo>
                  <a:pt x="3259836" y="0"/>
                </a:lnTo>
                <a:close/>
              </a:path>
            </a:pathLst>
          </a:custGeom>
          <a:solidFill>
            <a:srgbClr val="539F20">
              <a:alpha val="721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9337518" y="0"/>
            <a:ext cx="2851785" cy="6858000"/>
          </a:xfrm>
          <a:custGeom>
            <a:avLst/>
            <a:gdLst/>
            <a:ahLst/>
            <a:cxnLst/>
            <a:rect l="l" t="t" r="r" b="b"/>
            <a:pathLst>
              <a:path w="2851784" h="6858000">
                <a:moveTo>
                  <a:pt x="2851429" y="0"/>
                </a:moveTo>
                <a:lnTo>
                  <a:pt x="0" y="0"/>
                </a:lnTo>
                <a:lnTo>
                  <a:pt x="2467838" y="6858000"/>
                </a:lnTo>
                <a:lnTo>
                  <a:pt x="2851429" y="6858000"/>
                </a:lnTo>
                <a:lnTo>
                  <a:pt x="2851429" y="0"/>
                </a:lnTo>
                <a:close/>
              </a:path>
            </a:pathLst>
          </a:custGeom>
          <a:solidFill>
            <a:srgbClr val="3E7818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898877" y="0"/>
            <a:ext cx="1290320" cy="6858000"/>
          </a:xfrm>
          <a:custGeom>
            <a:avLst/>
            <a:gdLst/>
            <a:ahLst/>
            <a:cxnLst/>
            <a:rect l="l" t="t" r="r" b="b"/>
            <a:pathLst>
              <a:path w="1290320" h="6858000">
                <a:moveTo>
                  <a:pt x="1290078" y="0"/>
                </a:moveTo>
                <a:lnTo>
                  <a:pt x="1018476" y="0"/>
                </a:lnTo>
                <a:lnTo>
                  <a:pt x="0" y="6858000"/>
                </a:lnTo>
                <a:lnTo>
                  <a:pt x="1290078" y="6858000"/>
                </a:lnTo>
                <a:lnTo>
                  <a:pt x="1290078" y="0"/>
                </a:lnTo>
                <a:close/>
              </a:path>
            </a:pathLst>
          </a:custGeom>
          <a:solidFill>
            <a:srgbClr val="C0E374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940629" y="0"/>
            <a:ext cx="1248410" cy="6858000"/>
          </a:xfrm>
          <a:custGeom>
            <a:avLst/>
            <a:gdLst/>
            <a:ahLst/>
            <a:cxnLst/>
            <a:rect l="l" t="t" r="r" b="b"/>
            <a:pathLst>
              <a:path w="1248409" h="6858000">
                <a:moveTo>
                  <a:pt x="1248321" y="0"/>
                </a:moveTo>
                <a:lnTo>
                  <a:pt x="0" y="0"/>
                </a:lnTo>
                <a:lnTo>
                  <a:pt x="1107897" y="6858000"/>
                </a:lnTo>
                <a:lnTo>
                  <a:pt x="1248321" y="6858000"/>
                </a:lnTo>
                <a:lnTo>
                  <a:pt x="1248321" y="0"/>
                </a:lnTo>
                <a:close/>
              </a:path>
            </a:pathLst>
          </a:custGeom>
          <a:solidFill>
            <a:srgbClr val="90C225">
              <a:alpha val="6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0371581" y="3589782"/>
            <a:ext cx="1817370" cy="3268345"/>
          </a:xfrm>
          <a:custGeom>
            <a:avLst/>
            <a:gdLst/>
            <a:ahLst/>
            <a:cxnLst/>
            <a:rect l="l" t="t" r="r" b="b"/>
            <a:pathLst>
              <a:path w="1817370" h="3268345">
                <a:moveTo>
                  <a:pt x="1817370" y="0"/>
                </a:moveTo>
                <a:lnTo>
                  <a:pt x="0" y="3268217"/>
                </a:lnTo>
                <a:lnTo>
                  <a:pt x="1817370" y="3268217"/>
                </a:lnTo>
                <a:lnTo>
                  <a:pt x="1817370" y="0"/>
                </a:lnTo>
                <a:close/>
              </a:path>
            </a:pathLst>
          </a:custGeom>
          <a:solidFill>
            <a:srgbClr val="90C225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0" y="4013453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0" y="0"/>
                </a:moveTo>
                <a:lnTo>
                  <a:pt x="0" y="2844546"/>
                </a:lnTo>
                <a:lnTo>
                  <a:pt x="448818" y="2844546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2207" y="300830"/>
            <a:ext cx="10471785" cy="1068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39902" y="1467866"/>
            <a:ext cx="5200015" cy="4416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3A2E06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023477" y="6146572"/>
            <a:ext cx="209550" cy="1581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90C22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560" y="4911202"/>
            <a:ext cx="1855470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1800" spc="75" dirty="0" smtClean="0">
                <a:solidFill>
                  <a:srgbClr val="EBEBEB"/>
                </a:solidFill>
                <a:latin typeface="Microsoft Sans Serif"/>
                <a:cs typeface="Microsoft Sans Serif"/>
              </a:rPr>
              <a:t>Sayan Sengupta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pc="75" dirty="0" smtClean="0">
                <a:solidFill>
                  <a:srgbClr val="EBEBEB"/>
                </a:solidFill>
                <a:latin typeface="Microsoft Sans Serif"/>
                <a:cs typeface="Microsoft Sans Serif"/>
              </a:rPr>
              <a:t>25</a:t>
            </a:r>
            <a:r>
              <a:rPr lang="en-IN" spc="75" baseline="30000" dirty="0" smtClean="0">
                <a:solidFill>
                  <a:srgbClr val="EBEBEB"/>
                </a:solidFill>
                <a:latin typeface="Microsoft Sans Serif"/>
                <a:cs typeface="Microsoft Sans Serif"/>
              </a:rPr>
              <a:t>th</a:t>
            </a:r>
            <a:r>
              <a:rPr lang="en-IN" spc="75" dirty="0" smtClean="0">
                <a:solidFill>
                  <a:srgbClr val="EBEBEB"/>
                </a:solidFill>
                <a:latin typeface="Microsoft Sans Serif"/>
                <a:cs typeface="Microsoft Sans Serif"/>
              </a:rPr>
              <a:t> August 2025</a:t>
            </a:r>
            <a:endParaRPr lang="en-IN" sz="1800" spc="75" dirty="0" smtClean="0">
              <a:solidFill>
                <a:srgbClr val="EBEBEB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3869" cy="62941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6839902" y="1467866"/>
            <a:ext cx="5200015" cy="2769348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55600" marR="100965" indent="-342900">
              <a:lnSpc>
                <a:spcPts val="2380"/>
              </a:lnSpc>
              <a:spcBef>
                <a:spcPts val="39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pc="-210" dirty="0"/>
              <a:t>We</a:t>
            </a:r>
            <a:r>
              <a:rPr spc="60" dirty="0"/>
              <a:t> </a:t>
            </a:r>
            <a:r>
              <a:rPr spc="-25" dirty="0"/>
              <a:t>performed</a:t>
            </a:r>
            <a:r>
              <a:rPr spc="-120" dirty="0"/>
              <a:t> </a:t>
            </a:r>
            <a:r>
              <a:rPr spc="-25" dirty="0"/>
              <a:t>exploratory</a:t>
            </a:r>
            <a:r>
              <a:rPr spc="-90" dirty="0"/>
              <a:t> </a:t>
            </a:r>
            <a:r>
              <a:rPr dirty="0"/>
              <a:t>data</a:t>
            </a:r>
            <a:r>
              <a:rPr spc="-50" dirty="0"/>
              <a:t> </a:t>
            </a:r>
            <a:r>
              <a:rPr spc="-70" dirty="0"/>
              <a:t>analysis </a:t>
            </a:r>
            <a:r>
              <a:rPr dirty="0"/>
              <a:t>and</a:t>
            </a:r>
            <a:r>
              <a:rPr spc="-80" dirty="0"/>
              <a:t> </a:t>
            </a:r>
            <a:r>
              <a:rPr spc="-30" dirty="0"/>
              <a:t>determined</a:t>
            </a:r>
            <a:r>
              <a:rPr spc="-80" dirty="0"/>
              <a:t> </a:t>
            </a:r>
            <a:r>
              <a:rPr dirty="0"/>
              <a:t>the</a:t>
            </a:r>
            <a:r>
              <a:rPr spc="-75" dirty="0"/>
              <a:t> </a:t>
            </a:r>
            <a:r>
              <a:rPr dirty="0"/>
              <a:t>training</a:t>
            </a:r>
            <a:r>
              <a:rPr spc="-90" dirty="0"/>
              <a:t> </a:t>
            </a:r>
            <a:r>
              <a:rPr spc="-10" dirty="0"/>
              <a:t>labels.</a:t>
            </a:r>
            <a:endParaRPr sz="1750" dirty="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ts val="238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pc="-210" dirty="0"/>
              <a:t>We</a:t>
            </a:r>
            <a:r>
              <a:rPr spc="60" dirty="0"/>
              <a:t> </a:t>
            </a:r>
            <a:r>
              <a:rPr spc="-55" dirty="0"/>
              <a:t>calculated</a:t>
            </a:r>
            <a:r>
              <a:rPr spc="-9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35" dirty="0"/>
              <a:t>number</a:t>
            </a:r>
            <a:r>
              <a:rPr spc="-1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85" dirty="0"/>
              <a:t>launches</a:t>
            </a:r>
            <a:r>
              <a:rPr spc="-20" dirty="0"/>
              <a:t> </a:t>
            </a:r>
            <a:r>
              <a:rPr spc="-25" dirty="0"/>
              <a:t>at </a:t>
            </a:r>
            <a:r>
              <a:rPr spc="-95" dirty="0"/>
              <a:t>each</a:t>
            </a:r>
            <a:r>
              <a:rPr spc="-55" dirty="0"/>
              <a:t> </a:t>
            </a:r>
            <a:r>
              <a:rPr spc="-20" dirty="0"/>
              <a:t>site,</a:t>
            </a:r>
            <a:r>
              <a:rPr spc="-120" dirty="0"/>
              <a:t> </a:t>
            </a:r>
            <a:r>
              <a:rPr dirty="0"/>
              <a:t>and</a:t>
            </a:r>
            <a:r>
              <a:rPr spc="-85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-35" dirty="0"/>
              <a:t>number</a:t>
            </a:r>
            <a:r>
              <a:rPr spc="-80" dirty="0"/>
              <a:t> </a:t>
            </a:r>
            <a:r>
              <a:rPr spc="-25" dirty="0"/>
              <a:t>and </a:t>
            </a:r>
            <a:r>
              <a:rPr spc="-70" dirty="0"/>
              <a:t>occurrence</a:t>
            </a:r>
            <a:r>
              <a:rPr spc="-3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95" dirty="0"/>
              <a:t>each</a:t>
            </a:r>
            <a:r>
              <a:rPr spc="-25" dirty="0"/>
              <a:t> </a:t>
            </a:r>
            <a:r>
              <a:rPr spc="-10" dirty="0"/>
              <a:t>orbits</a:t>
            </a:r>
            <a:endParaRPr sz="1750" dirty="0">
              <a:latin typeface="Lucida Sans Unicode"/>
              <a:cs typeface="Lucida Sans Unicode"/>
            </a:endParaRPr>
          </a:p>
          <a:p>
            <a:pPr marL="355600" marR="147320" indent="-342900">
              <a:lnSpc>
                <a:spcPts val="2380"/>
              </a:lnSpc>
              <a:spcBef>
                <a:spcPts val="99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pc="-210" dirty="0"/>
              <a:t>We</a:t>
            </a:r>
            <a:r>
              <a:rPr spc="60" dirty="0"/>
              <a:t> </a:t>
            </a:r>
            <a:r>
              <a:rPr spc="-40" dirty="0"/>
              <a:t>created</a:t>
            </a:r>
            <a:r>
              <a:rPr spc="-105" dirty="0"/>
              <a:t> </a:t>
            </a:r>
            <a:r>
              <a:rPr spc="-10" dirty="0"/>
              <a:t>landing</a:t>
            </a:r>
            <a:r>
              <a:rPr spc="-140" dirty="0"/>
              <a:t> </a:t>
            </a:r>
            <a:r>
              <a:rPr spc="-35" dirty="0"/>
              <a:t>outcome</a:t>
            </a:r>
            <a:r>
              <a:rPr spc="-85" dirty="0"/>
              <a:t> </a:t>
            </a:r>
            <a:r>
              <a:rPr spc="-10" dirty="0"/>
              <a:t>label</a:t>
            </a:r>
            <a:r>
              <a:rPr spc="-70" dirty="0"/>
              <a:t> </a:t>
            </a:r>
            <a:r>
              <a:rPr spc="-20" dirty="0"/>
              <a:t>from </a:t>
            </a:r>
            <a:r>
              <a:rPr spc="-35" dirty="0"/>
              <a:t>outcome</a:t>
            </a:r>
            <a:r>
              <a:rPr spc="-100" dirty="0"/>
              <a:t> </a:t>
            </a:r>
            <a:r>
              <a:rPr spc="-50" dirty="0"/>
              <a:t>column</a:t>
            </a:r>
            <a:r>
              <a:rPr spc="-95" dirty="0"/>
              <a:t> </a:t>
            </a:r>
            <a:r>
              <a:rPr dirty="0"/>
              <a:t>and</a:t>
            </a:r>
            <a:r>
              <a:rPr spc="-95" dirty="0"/>
              <a:t> </a:t>
            </a:r>
            <a:r>
              <a:rPr spc="-20" dirty="0"/>
              <a:t>exported</a:t>
            </a:r>
            <a:r>
              <a:rPr spc="-95" dirty="0"/>
              <a:t> </a:t>
            </a:r>
            <a:r>
              <a:rPr spc="-25" dirty="0"/>
              <a:t>the results</a:t>
            </a:r>
            <a:r>
              <a:rPr spc="15" dirty="0"/>
              <a:t> </a:t>
            </a:r>
            <a:r>
              <a:rPr dirty="0"/>
              <a:t>to</a:t>
            </a:r>
            <a:r>
              <a:rPr spc="25" dirty="0"/>
              <a:t> </a:t>
            </a:r>
            <a:r>
              <a:rPr spc="-20" dirty="0" err="1"/>
              <a:t>csv</a:t>
            </a:r>
            <a:r>
              <a:rPr spc="-20" dirty="0" smtClean="0"/>
              <a:t>.</a:t>
            </a:r>
            <a:endParaRPr sz="1750" dirty="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76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Data</a:t>
            </a:r>
            <a:r>
              <a:rPr spc="-185" dirty="0"/>
              <a:t> </a:t>
            </a:r>
            <a:r>
              <a:rPr spc="-85" dirty="0"/>
              <a:t>Wrangling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88948"/>
            <a:ext cx="5017007" cy="39867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912" y="6550068"/>
            <a:ext cx="1460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90C225"/>
                </a:solidFill>
                <a:latin typeface="Trebuchet MS"/>
                <a:cs typeface="Trebuchet MS"/>
              </a:rPr>
              <a:t>11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510918"/>
            <a:ext cx="4829175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explored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by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visualizing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flight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number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Site,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and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site,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rate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3A2E06"/>
                </a:solidFill>
                <a:latin typeface="Microsoft Sans Serif"/>
                <a:cs typeface="Microsoft Sans Serif"/>
              </a:rPr>
              <a:t>each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orbit type,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flight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number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orbit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type,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yearly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trend.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76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EDA</a:t>
            </a:r>
            <a:r>
              <a:rPr spc="35" dirty="0"/>
              <a:t> </a:t>
            </a:r>
            <a:r>
              <a:rPr dirty="0"/>
              <a:t>with</a:t>
            </a:r>
            <a:r>
              <a:rPr spc="30" dirty="0"/>
              <a:t> </a:t>
            </a:r>
            <a:r>
              <a:rPr spc="-45" dirty="0"/>
              <a:t>Data</a:t>
            </a:r>
            <a:r>
              <a:rPr spc="30" dirty="0"/>
              <a:t> </a:t>
            </a:r>
            <a:r>
              <a:rPr spc="-65" dirty="0"/>
              <a:t>Visualization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70381" y="1495805"/>
            <a:ext cx="10515600" cy="4932045"/>
            <a:chOff x="770381" y="1495805"/>
            <a:chExt cx="10515600" cy="49320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0381" y="3669792"/>
              <a:ext cx="5000243" cy="27576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1495805"/>
              <a:ext cx="5189980" cy="29657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412493"/>
            <a:ext cx="9390380" cy="3752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8105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loaded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 </a:t>
            </a:r>
            <a:r>
              <a:rPr sz="2200" spc="-150" dirty="0">
                <a:solidFill>
                  <a:srgbClr val="3A2E06"/>
                </a:solidFill>
                <a:latin typeface="Microsoft Sans Serif"/>
                <a:cs typeface="Microsoft Sans Serif"/>
              </a:rPr>
              <a:t>SpaceX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dataset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into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2200" spc="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PostgreSQL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database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without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leaving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jupyter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notebook.</a:t>
            </a:r>
            <a:endParaRPr sz="2200" dirty="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applied</a:t>
            </a:r>
            <a:r>
              <a:rPr sz="2200" spc="-135" dirty="0">
                <a:solidFill>
                  <a:srgbClr val="3A2E06"/>
                </a:solidFill>
                <a:latin typeface="Microsoft Sans Serif"/>
                <a:cs typeface="Microsoft Sans Serif"/>
              </a:rPr>
              <a:t> EDA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3A2E06"/>
                </a:solidFill>
                <a:latin typeface="Microsoft Sans Serif"/>
                <a:cs typeface="Microsoft Sans Serif"/>
              </a:rPr>
              <a:t>SQL</a:t>
            </a:r>
            <a:r>
              <a:rPr sz="2200" spc="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 get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insight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from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data.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wrote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queries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to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find</a:t>
            </a:r>
            <a:r>
              <a:rPr sz="2200" spc="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out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2200" spc="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instance:</a:t>
            </a:r>
            <a:endParaRPr sz="2200" dirty="0">
              <a:latin typeface="Microsoft Sans Serif"/>
              <a:cs typeface="Microsoft Sans Serif"/>
            </a:endParaRPr>
          </a:p>
          <a:p>
            <a:pPr marL="755015" indent="-285115">
              <a:lnSpc>
                <a:spcPct val="100000"/>
              </a:lnSpc>
              <a:spcBef>
                <a:spcPts val="1430"/>
              </a:spcBef>
              <a:buClr>
                <a:srgbClr val="90C225"/>
              </a:buClr>
              <a:buSzPct val="79411"/>
              <a:buChar char="-"/>
              <a:tabLst>
                <a:tab pos="755015" algn="l"/>
              </a:tabLst>
            </a:pPr>
            <a:r>
              <a:rPr sz="1700" spc="-100" dirty="0">
                <a:solidFill>
                  <a:srgbClr val="757575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757575"/>
                </a:solidFill>
                <a:latin typeface="Microsoft Sans Serif"/>
                <a:cs typeface="Microsoft Sans Serif"/>
              </a:rPr>
              <a:t>names</a:t>
            </a:r>
            <a:r>
              <a:rPr sz="1700" spc="-3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of</a:t>
            </a:r>
            <a:r>
              <a:rPr sz="1700" spc="-4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57575"/>
                </a:solidFill>
                <a:latin typeface="Microsoft Sans Serif"/>
                <a:cs typeface="Microsoft Sans Serif"/>
              </a:rPr>
              <a:t>unique </a:t>
            </a:r>
            <a:r>
              <a:rPr sz="1700" spc="-45" dirty="0">
                <a:solidFill>
                  <a:srgbClr val="757575"/>
                </a:solidFill>
                <a:latin typeface="Microsoft Sans Serif"/>
                <a:cs typeface="Microsoft Sans Serif"/>
              </a:rPr>
              <a:t>launch</a:t>
            </a:r>
            <a:r>
              <a:rPr sz="1700" spc="-1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sites</a:t>
            </a:r>
            <a:r>
              <a:rPr sz="1700" spc="-1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in</a:t>
            </a:r>
            <a:r>
              <a:rPr sz="1700" spc="-3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the</a:t>
            </a:r>
            <a:r>
              <a:rPr sz="1700" spc="-2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757575"/>
                </a:solidFill>
                <a:latin typeface="Microsoft Sans Serif"/>
                <a:cs typeface="Microsoft Sans Serif"/>
              </a:rPr>
              <a:t>space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 mission.</a:t>
            </a:r>
            <a:endParaRPr sz="1700" dirty="0">
              <a:latin typeface="Microsoft Sans Serif"/>
              <a:cs typeface="Microsoft Sans Serif"/>
            </a:endParaRPr>
          </a:p>
          <a:p>
            <a:pPr marL="755015" indent="-285115">
              <a:lnSpc>
                <a:spcPct val="100000"/>
              </a:lnSpc>
              <a:spcBef>
                <a:spcPts val="1400"/>
              </a:spcBef>
              <a:buClr>
                <a:srgbClr val="90C225"/>
              </a:buClr>
              <a:buSzPct val="79411"/>
              <a:buChar char="-"/>
              <a:tabLst>
                <a:tab pos="755015" algn="l"/>
              </a:tabLst>
            </a:pPr>
            <a:r>
              <a:rPr sz="1700" spc="-100" dirty="0">
                <a:solidFill>
                  <a:srgbClr val="757575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total</a:t>
            </a:r>
            <a:r>
              <a:rPr sz="1700" spc="-6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57575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757575"/>
                </a:solidFill>
                <a:latin typeface="Microsoft Sans Serif"/>
                <a:cs typeface="Microsoft Sans Serif"/>
              </a:rPr>
              <a:t>mass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57575"/>
                </a:solidFill>
                <a:latin typeface="Microsoft Sans Serif"/>
                <a:cs typeface="Microsoft Sans Serif"/>
              </a:rPr>
              <a:t>carried</a:t>
            </a:r>
            <a:r>
              <a:rPr sz="1700" spc="-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by</a:t>
            </a:r>
            <a:r>
              <a:rPr sz="17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 boosters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57575"/>
                </a:solidFill>
                <a:latin typeface="Microsoft Sans Serif"/>
                <a:cs typeface="Microsoft Sans Serif"/>
              </a:rPr>
              <a:t>launched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by</a:t>
            </a:r>
            <a:r>
              <a:rPr sz="17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757575"/>
                </a:solidFill>
                <a:latin typeface="Microsoft Sans Serif"/>
                <a:cs typeface="Microsoft Sans Serif"/>
              </a:rPr>
              <a:t>NASA</a:t>
            </a:r>
            <a:r>
              <a:rPr sz="1700" spc="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(CRS)</a:t>
            </a:r>
            <a:endParaRPr sz="1700" dirty="0">
              <a:latin typeface="Microsoft Sans Serif"/>
              <a:cs typeface="Microsoft Sans Serif"/>
            </a:endParaRPr>
          </a:p>
          <a:p>
            <a:pPr marL="755015" indent="-285115">
              <a:lnSpc>
                <a:spcPct val="100000"/>
              </a:lnSpc>
              <a:spcBef>
                <a:spcPts val="1400"/>
              </a:spcBef>
              <a:buClr>
                <a:srgbClr val="90C225"/>
              </a:buClr>
              <a:buSzPct val="79411"/>
              <a:buChar char="-"/>
              <a:tabLst>
                <a:tab pos="755015" algn="l"/>
              </a:tabLst>
            </a:pPr>
            <a:r>
              <a:rPr sz="1700" spc="-100" dirty="0">
                <a:solidFill>
                  <a:srgbClr val="757575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57575"/>
                </a:solidFill>
                <a:latin typeface="Microsoft Sans Serif"/>
                <a:cs typeface="Microsoft Sans Serif"/>
              </a:rPr>
              <a:t>average </a:t>
            </a:r>
            <a:r>
              <a:rPr sz="1700" spc="-30" dirty="0">
                <a:solidFill>
                  <a:srgbClr val="757575"/>
                </a:solidFill>
                <a:latin typeface="Microsoft Sans Serif"/>
                <a:cs typeface="Microsoft Sans Serif"/>
              </a:rPr>
              <a:t>payload </a:t>
            </a:r>
            <a:r>
              <a:rPr sz="1700" spc="-85" dirty="0">
                <a:solidFill>
                  <a:srgbClr val="757575"/>
                </a:solidFill>
                <a:latin typeface="Microsoft Sans Serif"/>
                <a:cs typeface="Microsoft Sans Serif"/>
              </a:rPr>
              <a:t>mass</a:t>
            </a:r>
            <a:r>
              <a:rPr sz="1700" spc="-25" dirty="0">
                <a:solidFill>
                  <a:srgbClr val="757575"/>
                </a:solidFill>
                <a:latin typeface="Microsoft Sans Serif"/>
                <a:cs typeface="Microsoft Sans Serif"/>
              </a:rPr>
              <a:t> carried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by</a:t>
            </a:r>
            <a:r>
              <a:rPr sz="1700" spc="-3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2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57575"/>
                </a:solidFill>
                <a:latin typeface="Microsoft Sans Serif"/>
                <a:cs typeface="Microsoft Sans Serif"/>
              </a:rPr>
              <a:t>version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F9</a:t>
            </a:r>
            <a:r>
              <a:rPr sz="1700" spc="-4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v1.1</a:t>
            </a:r>
            <a:endParaRPr sz="1700" dirty="0">
              <a:latin typeface="Microsoft Sans Serif"/>
              <a:cs typeface="Microsoft Sans Serif"/>
            </a:endParaRPr>
          </a:p>
          <a:p>
            <a:pPr marL="755015" indent="-285115">
              <a:lnSpc>
                <a:spcPct val="100000"/>
              </a:lnSpc>
              <a:spcBef>
                <a:spcPts val="1400"/>
              </a:spcBef>
              <a:buClr>
                <a:srgbClr val="90C225"/>
              </a:buClr>
              <a:buSzPct val="79411"/>
              <a:buChar char="-"/>
              <a:tabLst>
                <a:tab pos="755015" algn="l"/>
              </a:tabLst>
            </a:pPr>
            <a:r>
              <a:rPr sz="1700" spc="-100" dirty="0">
                <a:solidFill>
                  <a:srgbClr val="757575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total</a:t>
            </a:r>
            <a:r>
              <a:rPr sz="1700" spc="-4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57575"/>
                </a:solidFill>
                <a:latin typeface="Microsoft Sans Serif"/>
                <a:cs typeface="Microsoft Sans Serif"/>
              </a:rPr>
              <a:t>number</a:t>
            </a:r>
            <a:r>
              <a:rPr sz="1700" spc="-3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of</a:t>
            </a:r>
            <a:r>
              <a:rPr sz="1700" spc="-3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757575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-1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and</a:t>
            </a:r>
            <a:r>
              <a:rPr sz="1700" spc="-2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failure</a:t>
            </a:r>
            <a:r>
              <a:rPr sz="1700" spc="-2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57575"/>
                </a:solidFill>
                <a:latin typeface="Microsoft Sans Serif"/>
                <a:cs typeface="Microsoft Sans Serif"/>
              </a:rPr>
              <a:t>mission</a:t>
            </a:r>
            <a:r>
              <a:rPr sz="17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outcomes</a:t>
            </a:r>
            <a:endParaRPr sz="1700" dirty="0">
              <a:latin typeface="Microsoft Sans Serif"/>
              <a:cs typeface="Microsoft Sans Serif"/>
            </a:endParaRPr>
          </a:p>
          <a:p>
            <a:pPr marL="755015" indent="-285115">
              <a:lnSpc>
                <a:spcPct val="100000"/>
              </a:lnSpc>
              <a:spcBef>
                <a:spcPts val="1400"/>
              </a:spcBef>
              <a:buClr>
                <a:srgbClr val="90C225"/>
              </a:buClr>
              <a:buSzPct val="79411"/>
              <a:buChar char="-"/>
              <a:tabLst>
                <a:tab pos="755015" algn="l"/>
              </a:tabLst>
            </a:pPr>
            <a:r>
              <a:rPr sz="1700" spc="-100" dirty="0">
                <a:solidFill>
                  <a:srgbClr val="757575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failed</a:t>
            </a:r>
            <a:r>
              <a:rPr sz="1700" spc="-9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landing</a:t>
            </a:r>
            <a:r>
              <a:rPr sz="1700" spc="-40" dirty="0">
                <a:solidFill>
                  <a:srgbClr val="757575"/>
                </a:solidFill>
                <a:latin typeface="Microsoft Sans Serif"/>
                <a:cs typeface="Microsoft Sans Serif"/>
              </a:rPr>
              <a:t> outcomes</a:t>
            </a:r>
            <a:r>
              <a:rPr sz="1700" spc="-4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in</a:t>
            </a:r>
            <a:r>
              <a:rPr sz="1700" spc="-6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drone</a:t>
            </a:r>
            <a:r>
              <a:rPr sz="1700" spc="-4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ship,</a:t>
            </a:r>
            <a:r>
              <a:rPr sz="1700" spc="-5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their</a:t>
            </a:r>
            <a:r>
              <a:rPr sz="1700" spc="-5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3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57575"/>
                </a:solidFill>
                <a:latin typeface="Microsoft Sans Serif"/>
                <a:cs typeface="Microsoft Sans Serif"/>
              </a:rPr>
              <a:t>version</a:t>
            </a:r>
            <a:r>
              <a:rPr sz="1700" spc="-5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and</a:t>
            </a:r>
            <a:r>
              <a:rPr sz="1700" spc="-5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57575"/>
                </a:solidFill>
                <a:latin typeface="Microsoft Sans Serif"/>
                <a:cs typeface="Microsoft Sans Serif"/>
              </a:rPr>
              <a:t>launch</a:t>
            </a:r>
            <a:r>
              <a:rPr sz="1700" spc="-5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57575"/>
                </a:solidFill>
                <a:latin typeface="Microsoft Sans Serif"/>
                <a:cs typeface="Microsoft Sans Serif"/>
              </a:rPr>
              <a:t>site</a:t>
            </a:r>
            <a:r>
              <a:rPr sz="1700" spc="-4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names</a:t>
            </a:r>
            <a:r>
              <a:rPr sz="1700" spc="-10" dirty="0" smtClean="0">
                <a:solidFill>
                  <a:srgbClr val="757575"/>
                </a:solidFill>
                <a:latin typeface="Microsoft Sans Serif"/>
                <a:cs typeface="Microsoft Sans Serif"/>
              </a:rPr>
              <a:t>.</a:t>
            </a:r>
            <a:endParaRPr sz="17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725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EDA</a:t>
            </a:r>
            <a:r>
              <a:rPr spc="135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360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522032"/>
            <a:ext cx="10340340" cy="4149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83845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marked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all</a:t>
            </a:r>
            <a:r>
              <a:rPr sz="2200" spc="-1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sites,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added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map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objects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such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as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markers,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circles,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lines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mark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failure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each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site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on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folium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map.</a:t>
            </a:r>
            <a:endParaRPr sz="22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assigned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feature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(failure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success)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class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A2E06"/>
                </a:solidFill>
                <a:latin typeface="Microsoft Sans Serif"/>
                <a:cs typeface="Microsoft Sans Serif"/>
              </a:rPr>
              <a:t>0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1.i.e.,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A2E06"/>
                </a:solidFill>
                <a:latin typeface="Microsoft Sans Serif"/>
                <a:cs typeface="Microsoft Sans Serif"/>
              </a:rPr>
              <a:t>0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failure,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A2E06"/>
                </a:solidFill>
                <a:latin typeface="Microsoft Sans Serif"/>
                <a:cs typeface="Microsoft Sans Serif"/>
              </a:rPr>
              <a:t>1</a:t>
            </a:r>
            <a:r>
              <a:rPr sz="2200" spc="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success.</a:t>
            </a:r>
            <a:endParaRPr sz="2200">
              <a:latin typeface="Microsoft Sans Serif"/>
              <a:cs typeface="Microsoft Sans Serif"/>
            </a:endParaRPr>
          </a:p>
          <a:p>
            <a:pPr marL="355600" marR="758825" indent="-342900">
              <a:lnSpc>
                <a:spcPct val="100000"/>
              </a:lnSpc>
              <a:spcBef>
                <a:spcPts val="139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color-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labeled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marker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clusters,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identified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which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sites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have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relatively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high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355600" marR="204470" indent="-342900">
              <a:lnSpc>
                <a:spcPct val="100000"/>
              </a:lnSpc>
              <a:spcBef>
                <a:spcPts val="14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114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distances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site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its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proximities. </a:t>
            </a:r>
            <a:r>
              <a:rPr sz="2200" spc="-215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answered 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some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question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marL="755015" indent="-285115">
              <a:lnSpc>
                <a:spcPct val="100000"/>
              </a:lnSpc>
              <a:spcBef>
                <a:spcPts val="1425"/>
              </a:spcBef>
              <a:buClr>
                <a:srgbClr val="90C225"/>
              </a:buClr>
              <a:buSzPct val="80555"/>
              <a:buChar char="-"/>
              <a:tabLst>
                <a:tab pos="755015" algn="l"/>
              </a:tabLst>
            </a:pPr>
            <a:r>
              <a:rPr sz="18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Are</a:t>
            </a:r>
            <a:r>
              <a:rPr sz="1800" spc="-9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57575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sites</a:t>
            </a:r>
            <a:r>
              <a:rPr sz="1800" spc="-7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757575"/>
                </a:solidFill>
                <a:latin typeface="Microsoft Sans Serif"/>
                <a:cs typeface="Microsoft Sans Serif"/>
              </a:rPr>
              <a:t>near</a:t>
            </a:r>
            <a:r>
              <a:rPr sz="1800" spc="-8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57575"/>
                </a:solidFill>
                <a:latin typeface="Microsoft Sans Serif"/>
                <a:cs typeface="Microsoft Sans Serif"/>
              </a:rPr>
              <a:t>railways,</a:t>
            </a:r>
            <a:r>
              <a:rPr sz="1800" spc="-6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57575"/>
                </a:solidFill>
                <a:latin typeface="Microsoft Sans Serif"/>
                <a:cs typeface="Microsoft Sans Serif"/>
              </a:rPr>
              <a:t>highways</a:t>
            </a:r>
            <a:r>
              <a:rPr sz="1800" spc="-7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757575"/>
                </a:solidFill>
                <a:latin typeface="Microsoft Sans Serif"/>
                <a:cs typeface="Microsoft Sans Serif"/>
              </a:rPr>
              <a:t>and</a:t>
            </a:r>
            <a:r>
              <a:rPr sz="1800" spc="-8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coastlines.</a:t>
            </a:r>
            <a:endParaRPr sz="1800">
              <a:latin typeface="Microsoft Sans Serif"/>
              <a:cs typeface="Microsoft Sans Serif"/>
            </a:endParaRPr>
          </a:p>
          <a:p>
            <a:pPr marL="755015" indent="-285115">
              <a:lnSpc>
                <a:spcPct val="100000"/>
              </a:lnSpc>
              <a:spcBef>
                <a:spcPts val="1405"/>
              </a:spcBef>
              <a:buClr>
                <a:srgbClr val="90C225"/>
              </a:buClr>
              <a:buSzPct val="80555"/>
              <a:buChar char="-"/>
              <a:tabLst>
                <a:tab pos="755015" algn="l"/>
              </a:tabLst>
            </a:pPr>
            <a:r>
              <a:rPr sz="1800" dirty="0">
                <a:solidFill>
                  <a:srgbClr val="757575"/>
                </a:solidFill>
                <a:latin typeface="Microsoft Sans Serif"/>
                <a:cs typeface="Microsoft Sans Serif"/>
              </a:rPr>
              <a:t>Do</a:t>
            </a:r>
            <a:r>
              <a:rPr sz="1800" spc="-7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757575"/>
                </a:solidFill>
                <a:latin typeface="Microsoft Sans Serif"/>
                <a:cs typeface="Microsoft Sans Serif"/>
              </a:rPr>
              <a:t>launch</a:t>
            </a:r>
            <a:r>
              <a:rPr sz="1800" spc="-6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sites</a:t>
            </a:r>
            <a:r>
              <a:rPr sz="1800" spc="-6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keep</a:t>
            </a:r>
            <a:r>
              <a:rPr sz="1800" spc="-6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757575"/>
                </a:solidFill>
                <a:latin typeface="Microsoft Sans Serif"/>
                <a:cs typeface="Microsoft Sans Serif"/>
              </a:rPr>
              <a:t>certain</a:t>
            </a:r>
            <a:r>
              <a:rPr sz="1800" spc="-5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757575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-5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757575"/>
                </a:solidFill>
                <a:latin typeface="Microsoft Sans Serif"/>
                <a:cs typeface="Microsoft Sans Serif"/>
              </a:rPr>
              <a:t>away</a:t>
            </a:r>
            <a:r>
              <a:rPr sz="1800" spc="-5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757575"/>
                </a:solidFill>
                <a:latin typeface="Microsoft Sans Serif"/>
                <a:cs typeface="Microsoft Sans Serif"/>
              </a:rPr>
              <a:t>from</a:t>
            </a:r>
            <a:r>
              <a:rPr sz="1800" spc="-8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cities.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725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125" dirty="0"/>
              <a:t> </a:t>
            </a:r>
            <a:r>
              <a:rPr dirty="0"/>
              <a:t>an</a:t>
            </a:r>
            <a:r>
              <a:rPr spc="-114" dirty="0"/>
              <a:t> </a:t>
            </a:r>
            <a:r>
              <a:rPr spc="-65" dirty="0"/>
              <a:t>Interactive</a:t>
            </a:r>
            <a:r>
              <a:rPr spc="-110" dirty="0"/>
              <a:t> </a:t>
            </a:r>
            <a:r>
              <a:rPr spc="-60" dirty="0"/>
              <a:t>Map</a:t>
            </a:r>
            <a:r>
              <a:rPr spc="-125" dirty="0"/>
              <a:t> </a:t>
            </a:r>
            <a:r>
              <a:rPr dirty="0"/>
              <a:t>with</a:t>
            </a:r>
            <a:r>
              <a:rPr spc="-114" dirty="0"/>
              <a:t> </a:t>
            </a:r>
            <a:r>
              <a:rPr spc="-35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63115"/>
            <a:ext cx="9222105" cy="190565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built</a:t>
            </a:r>
            <a:r>
              <a:rPr sz="2200" spc="-1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an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dashboard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Plotly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dash</a:t>
            </a:r>
            <a:endParaRPr sz="22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pie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charts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showing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total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by a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certain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sites</a:t>
            </a:r>
            <a:endParaRPr sz="2200" dirty="0">
              <a:latin typeface="Microsoft Sans Serif"/>
              <a:cs typeface="Microsoft Sans Serif"/>
            </a:endParaRPr>
          </a:p>
          <a:p>
            <a:pPr marL="355600" marR="614680" indent="-342900">
              <a:lnSpc>
                <a:spcPct val="100000"/>
              </a:lnSpc>
              <a:spcBef>
                <a:spcPts val="14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scatter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graph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showing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and 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3A2E06"/>
                </a:solidFill>
                <a:latin typeface="Microsoft Sans Serif"/>
                <a:cs typeface="Microsoft Sans Serif"/>
              </a:rPr>
              <a:t>Mass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(Kg)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version</a:t>
            </a:r>
            <a:r>
              <a:rPr sz="2200" spc="-10" dirty="0" smtClean="0">
                <a:solidFill>
                  <a:srgbClr val="3A2E06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7506"/>
            <a:ext cx="71431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105" dirty="0"/>
              <a:t> </a:t>
            </a:r>
            <a:r>
              <a:rPr spc="-270" dirty="0"/>
              <a:t>a</a:t>
            </a:r>
            <a:r>
              <a:rPr spc="25" dirty="0"/>
              <a:t> </a:t>
            </a:r>
            <a:r>
              <a:rPr spc="-90" dirty="0"/>
              <a:t>Dashboard</a:t>
            </a:r>
            <a:r>
              <a:rPr spc="-20" dirty="0"/>
              <a:t> </a:t>
            </a:r>
            <a:r>
              <a:rPr dirty="0"/>
              <a:t>with</a:t>
            </a:r>
            <a:r>
              <a:rPr spc="-30" dirty="0"/>
              <a:t> </a:t>
            </a:r>
            <a:r>
              <a:rPr dirty="0"/>
              <a:t>Plotly</a:t>
            </a:r>
            <a:r>
              <a:rPr spc="-25" dirty="0"/>
              <a:t> </a:t>
            </a:r>
            <a:r>
              <a:rPr spc="-105" dirty="0"/>
              <a:t>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841118"/>
            <a:ext cx="9556750" cy="3439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loaded</a:t>
            </a:r>
            <a:r>
              <a:rPr sz="2200" spc="-1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10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numpy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pandas,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transformed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data,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split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our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into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testing.</a:t>
            </a:r>
            <a:endParaRPr sz="2200" dirty="0">
              <a:latin typeface="Microsoft Sans Serif"/>
              <a:cs typeface="Microsoft Sans Serif"/>
            </a:endParaRPr>
          </a:p>
          <a:p>
            <a:pPr marL="355600" marR="1875155" indent="-3429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built</a:t>
            </a:r>
            <a:r>
              <a:rPr sz="2200" spc="-114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models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tune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different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hyperparameters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GridSearchCV.</a:t>
            </a:r>
            <a:endParaRPr sz="2200" dirty="0">
              <a:latin typeface="Microsoft Sans Serif"/>
              <a:cs typeface="Microsoft Sans Serif"/>
            </a:endParaRPr>
          </a:p>
          <a:p>
            <a:pPr marL="355600" marR="465455" indent="-342900">
              <a:lnSpc>
                <a:spcPct val="100000"/>
              </a:lnSpc>
              <a:spcBef>
                <a:spcPts val="14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used</a:t>
            </a:r>
            <a:r>
              <a:rPr sz="2200" spc="-1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3A2E06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as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metric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our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model,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model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feature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engineering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tuning.</a:t>
            </a:r>
            <a:endParaRPr sz="22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found</a:t>
            </a:r>
            <a:r>
              <a:rPr sz="2200" spc="-1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best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performing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classification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model.</a:t>
            </a:r>
            <a:endParaRPr sz="2200" dirty="0">
              <a:latin typeface="Microsoft Sans Serif"/>
              <a:cs typeface="Microsoft Sans Serif"/>
            </a:endParaRPr>
          </a:p>
          <a:p>
            <a:pPr marL="354965" marR="339725" indent="-3429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76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Predictive</a:t>
            </a:r>
            <a:r>
              <a:rPr spc="-120" dirty="0"/>
              <a:t> </a:t>
            </a:r>
            <a:r>
              <a:rPr spc="-105" dirty="0"/>
              <a:t>Analysis</a:t>
            </a:r>
            <a:r>
              <a:rPr spc="-130" dirty="0"/>
              <a:t> </a:t>
            </a:r>
            <a:r>
              <a:rPr spc="-110" dirty="0"/>
              <a:t>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864" y="1644827"/>
            <a:ext cx="5123815" cy="156591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0"/>
              </a:spcBef>
              <a:buClr>
                <a:srgbClr val="3A2E06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demo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in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725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4381"/>
            <a:ext cx="12193905" cy="6867525"/>
            <a:chOff x="0" y="-4381"/>
            <a:chExt cx="12193905" cy="686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8877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4013453"/>
              <a:ext cx="448945" cy="2844800"/>
            </a:xfrm>
            <a:custGeom>
              <a:avLst/>
              <a:gdLst/>
              <a:ahLst/>
              <a:cxnLst/>
              <a:rect l="l" t="t" r="r" b="b"/>
              <a:pathLst>
                <a:path w="448945" h="2844800">
                  <a:moveTo>
                    <a:pt x="0" y="0"/>
                  </a:moveTo>
                  <a:lnTo>
                    <a:pt x="0" y="2844546"/>
                  </a:lnTo>
                  <a:lnTo>
                    <a:pt x="448818" y="2844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5">
                <a:alpha val="8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7352" y="2072893"/>
            <a:ext cx="95827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From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plot,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found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that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larger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flight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amount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at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site,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the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greater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rate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at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105" dirty="0"/>
              <a:t> </a:t>
            </a:r>
            <a:r>
              <a:rPr spc="-85" dirty="0"/>
              <a:t>Number</a:t>
            </a:r>
            <a:r>
              <a:rPr spc="-110" dirty="0"/>
              <a:t> </a:t>
            </a:r>
            <a:r>
              <a:rPr spc="-95" dirty="0"/>
              <a:t>vs. </a:t>
            </a:r>
            <a:r>
              <a:rPr spc="-135" dirty="0"/>
              <a:t>Launch</a:t>
            </a:r>
            <a:r>
              <a:rPr spc="-95" dirty="0"/>
              <a:t> </a:t>
            </a:r>
            <a:r>
              <a:rPr spc="-6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5483" y="2954273"/>
            <a:ext cx="9676636" cy="250469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48877" y="6146572"/>
            <a:ext cx="146050" cy="1581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25" dirty="0">
                <a:solidFill>
                  <a:srgbClr val="90C225"/>
                </a:solidFill>
                <a:latin typeface="Trebuchet MS"/>
                <a:cs typeface="Trebuchet MS"/>
              </a:rPr>
              <a:t>18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741" y="1368214"/>
            <a:ext cx="2028825" cy="95186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0"/>
              </a:spcBef>
            </a:pPr>
            <a:r>
              <a:rPr sz="3200" spc="-100" dirty="0"/>
              <a:t>Payload</a:t>
            </a:r>
            <a:r>
              <a:rPr sz="3200" spc="-90" dirty="0"/>
              <a:t> </a:t>
            </a:r>
            <a:r>
              <a:rPr sz="3200" spc="-25" dirty="0"/>
              <a:t>vs. </a:t>
            </a:r>
            <a:r>
              <a:rPr sz="3200" spc="-110" dirty="0"/>
              <a:t>Launch</a:t>
            </a:r>
            <a:r>
              <a:rPr sz="3200" spc="-85" dirty="0"/>
              <a:t> </a:t>
            </a:r>
            <a:r>
              <a:rPr sz="3200" spc="-100" dirty="0"/>
              <a:t>Site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1334" y="3179826"/>
            <a:ext cx="6872464" cy="24063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0203" y="1071372"/>
            <a:ext cx="6877037" cy="19720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88116" y="6439502"/>
            <a:ext cx="18542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spc="-25" dirty="0">
                <a:solidFill>
                  <a:srgbClr val="888888"/>
                </a:solidFill>
                <a:latin typeface="Trebuchet MS"/>
                <a:cs typeface="Trebuchet MS"/>
              </a:rPr>
              <a:t>19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09076" y="6139596"/>
            <a:ext cx="85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0C225"/>
                </a:solidFill>
                <a:latin typeface="Trebuchet MS"/>
                <a:cs typeface="Trebuchet MS"/>
              </a:rPr>
              <a:t>2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437" y="1950593"/>
            <a:ext cx="2542540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3A2E06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7506"/>
            <a:ext cx="14643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0550" y="-4381"/>
            <a:ext cx="4773295" cy="6867525"/>
            <a:chOff x="7420550" y="-4381"/>
            <a:chExt cx="4773295" cy="6867525"/>
          </a:xfrm>
        </p:grpSpPr>
        <p:sp>
          <p:nvSpPr>
            <p:cNvPr id="3" name="object 3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876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4013453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0" y="0"/>
                </a:moveTo>
                <a:lnTo>
                  <a:pt x="0" y="2844546"/>
                </a:lnTo>
                <a:lnTo>
                  <a:pt x="448818" y="2844546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22207" y="547718"/>
            <a:ext cx="5387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5" dirty="0"/>
              <a:t>Success</a:t>
            </a:r>
            <a:r>
              <a:rPr sz="3600" spc="-20" dirty="0"/>
              <a:t> </a:t>
            </a:r>
            <a:r>
              <a:rPr sz="3600" spc="-165" dirty="0"/>
              <a:t>Rate</a:t>
            </a:r>
            <a:r>
              <a:rPr sz="3600" spc="-50" dirty="0"/>
              <a:t> </a:t>
            </a:r>
            <a:r>
              <a:rPr sz="3600" spc="-100" dirty="0"/>
              <a:t>vs.</a:t>
            </a:r>
            <a:r>
              <a:rPr sz="3600" spc="-30" dirty="0"/>
              <a:t> </a:t>
            </a:r>
            <a:r>
              <a:rPr sz="3600" dirty="0"/>
              <a:t>Orbit</a:t>
            </a:r>
            <a:r>
              <a:rPr sz="3600" spc="-45" dirty="0"/>
              <a:t> </a:t>
            </a:r>
            <a:r>
              <a:rPr sz="3600" spc="-140" dirty="0"/>
              <a:t>Type</a:t>
            </a:r>
            <a:endParaRPr sz="3600"/>
          </a:p>
        </p:txBody>
      </p:sp>
      <p:sp>
        <p:nvSpPr>
          <p:cNvPr id="14" name="object 14"/>
          <p:cNvSpPr txBox="1"/>
          <p:nvPr/>
        </p:nvSpPr>
        <p:spPr>
          <a:xfrm>
            <a:off x="78739" y="1798257"/>
            <a:ext cx="366712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43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From</a:t>
            </a:r>
            <a:r>
              <a:rPr sz="22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plot,</a:t>
            </a:r>
            <a:r>
              <a:rPr sz="22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sz="22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can</a:t>
            </a:r>
            <a:r>
              <a:rPr sz="22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see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that</a:t>
            </a:r>
            <a:r>
              <a:rPr sz="2200" spc="-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404040"/>
                </a:solidFill>
                <a:latin typeface="Microsoft Sans Serif"/>
                <a:cs typeface="Microsoft Sans Serif"/>
              </a:rPr>
              <a:t>ES-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L1,</a:t>
            </a:r>
            <a:r>
              <a:rPr sz="2200" spc="2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404040"/>
                </a:solidFill>
                <a:latin typeface="Microsoft Sans Serif"/>
                <a:cs typeface="Microsoft Sans Serif"/>
              </a:rPr>
              <a:t>GEO,</a:t>
            </a:r>
            <a:r>
              <a:rPr sz="2200" spc="6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404040"/>
                </a:solidFill>
                <a:latin typeface="Microsoft Sans Serif"/>
                <a:cs typeface="Microsoft Sans Serif"/>
              </a:rPr>
              <a:t>HEO,</a:t>
            </a:r>
            <a:r>
              <a:rPr sz="22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404040"/>
                </a:solidFill>
                <a:latin typeface="Microsoft Sans Serif"/>
                <a:cs typeface="Microsoft Sans Serif"/>
              </a:rPr>
              <a:t>SSO,</a:t>
            </a:r>
            <a:endParaRPr sz="2200">
              <a:latin typeface="Microsoft Sans Serif"/>
              <a:cs typeface="Microsoft Sans Serif"/>
            </a:endParaRPr>
          </a:p>
          <a:p>
            <a:pPr marL="354965" marR="5080">
              <a:lnSpc>
                <a:spcPct val="100000"/>
              </a:lnSpc>
            </a:pPr>
            <a:r>
              <a:rPr sz="2200" spc="-175" dirty="0">
                <a:solidFill>
                  <a:srgbClr val="404040"/>
                </a:solidFill>
                <a:latin typeface="Microsoft Sans Serif"/>
                <a:cs typeface="Microsoft Sans Serif"/>
              </a:rPr>
              <a:t>VLEO</a:t>
            </a:r>
            <a:r>
              <a:rPr sz="2200" spc="2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had</a:t>
            </a:r>
            <a:r>
              <a:rPr sz="220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most</a:t>
            </a:r>
            <a:r>
              <a:rPr sz="2200" spc="-7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404040"/>
                </a:solidFill>
                <a:latin typeface="Microsoft Sans Serif"/>
                <a:cs typeface="Microsoft Sans Serif"/>
              </a:rPr>
              <a:t>success </a:t>
            </a:r>
            <a:r>
              <a:rPr sz="22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8240" y="2244090"/>
            <a:ext cx="6580631" cy="343966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282849" y="6439502"/>
            <a:ext cx="18542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spc="-25" dirty="0">
                <a:solidFill>
                  <a:srgbClr val="888888"/>
                </a:solidFill>
                <a:latin typeface="Trebuchet MS"/>
                <a:cs typeface="Trebuchet MS"/>
              </a:rPr>
              <a:t>20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085593"/>
            <a:ext cx="1032827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plot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below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shows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Flight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Number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vs.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Orbit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type.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observe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that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in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LEO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orbit,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is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related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 to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number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flights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whereas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 in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3A2E06"/>
                </a:solidFill>
                <a:latin typeface="Microsoft Sans Serif"/>
                <a:cs typeface="Microsoft Sans Serif"/>
              </a:rPr>
              <a:t>GTO</a:t>
            </a:r>
            <a:r>
              <a:rPr sz="2200" spc="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orbit,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there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is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no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between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flight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number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orbit.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7855"/>
            <a:ext cx="58223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>
                <a:solidFill>
                  <a:srgbClr val="0A48CA"/>
                </a:solidFill>
                <a:latin typeface="Microsoft Sans Serif"/>
                <a:cs typeface="Microsoft Sans Serif"/>
              </a:rPr>
              <a:t>Flight</a:t>
            </a:r>
            <a:r>
              <a:rPr sz="37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Number</a:t>
            </a:r>
            <a:r>
              <a:rPr sz="3700" spc="-7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vs.</a:t>
            </a:r>
            <a:r>
              <a:rPr sz="37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0A48CA"/>
                </a:solidFill>
                <a:latin typeface="Microsoft Sans Serif"/>
                <a:cs typeface="Microsoft Sans Serif"/>
              </a:rPr>
              <a:t>Orbit</a:t>
            </a:r>
            <a:r>
              <a:rPr sz="37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125" dirty="0">
                <a:solidFill>
                  <a:srgbClr val="0A48CA"/>
                </a:solidFill>
                <a:latin typeface="Microsoft Sans Serif"/>
                <a:cs typeface="Microsoft Sans Serif"/>
              </a:rPr>
              <a:t>Type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644" y="3529584"/>
            <a:ext cx="8263889" cy="210464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2102" y="2072893"/>
            <a:ext cx="101219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can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observe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that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heavy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payloads,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are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more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PO, </a:t>
            </a:r>
            <a:r>
              <a:rPr sz="2200" spc="-204" dirty="0">
                <a:solidFill>
                  <a:srgbClr val="3A2E06"/>
                </a:solidFill>
                <a:latin typeface="Microsoft Sans Serif"/>
                <a:cs typeface="Microsoft Sans Serif"/>
              </a:rPr>
              <a:t>LEO</a:t>
            </a:r>
            <a:r>
              <a:rPr sz="2200" spc="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3A2E06"/>
                </a:solidFill>
                <a:latin typeface="Microsoft Sans Serif"/>
                <a:cs typeface="Microsoft Sans Serif"/>
              </a:rPr>
              <a:t>ISS</a:t>
            </a:r>
            <a:r>
              <a:rPr sz="2200" spc="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orbits.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7855"/>
            <a:ext cx="45345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14" dirty="0">
                <a:solidFill>
                  <a:srgbClr val="0A48CA"/>
                </a:solidFill>
                <a:latin typeface="Microsoft Sans Serif"/>
                <a:cs typeface="Microsoft Sans Serif"/>
              </a:rPr>
              <a:t>Payload</a:t>
            </a:r>
            <a:r>
              <a:rPr sz="37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vs.</a:t>
            </a:r>
            <a:r>
              <a:rPr sz="3700" spc="-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0A48CA"/>
                </a:solidFill>
                <a:latin typeface="Microsoft Sans Serif"/>
                <a:cs typeface="Microsoft Sans Serif"/>
              </a:rPr>
              <a:t>Orbit</a:t>
            </a:r>
            <a:r>
              <a:rPr sz="37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140" dirty="0">
                <a:solidFill>
                  <a:srgbClr val="0A48CA"/>
                </a:solidFill>
                <a:latin typeface="Microsoft Sans Serif"/>
                <a:cs typeface="Microsoft Sans Serif"/>
              </a:rPr>
              <a:t>Type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810" y="3429000"/>
            <a:ext cx="9082276" cy="20954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0550" y="-4381"/>
            <a:ext cx="4773295" cy="6867525"/>
            <a:chOff x="7420550" y="-4381"/>
            <a:chExt cx="4773295" cy="6867525"/>
          </a:xfrm>
        </p:grpSpPr>
        <p:sp>
          <p:nvSpPr>
            <p:cNvPr id="3" name="object 3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876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4013453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0" y="0"/>
                </a:moveTo>
                <a:lnTo>
                  <a:pt x="0" y="2844546"/>
                </a:lnTo>
                <a:lnTo>
                  <a:pt x="448818" y="2844546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22207" y="547718"/>
            <a:ext cx="5640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25" dirty="0"/>
              <a:t>Launch</a:t>
            </a:r>
            <a:r>
              <a:rPr sz="3600" spc="-100" dirty="0"/>
              <a:t> </a:t>
            </a:r>
            <a:r>
              <a:rPr sz="3600" spc="-229" dirty="0"/>
              <a:t>Success</a:t>
            </a:r>
            <a:r>
              <a:rPr sz="3600" spc="-10" dirty="0"/>
              <a:t> </a:t>
            </a:r>
            <a:r>
              <a:rPr sz="3600" spc="-130" dirty="0"/>
              <a:t>Yearly</a:t>
            </a:r>
            <a:r>
              <a:rPr sz="3600" spc="-70" dirty="0"/>
              <a:t> </a:t>
            </a:r>
            <a:r>
              <a:rPr sz="3600" spc="-75" dirty="0"/>
              <a:t>Trend</a:t>
            </a:r>
            <a:endParaRPr sz="3600"/>
          </a:p>
        </p:txBody>
      </p:sp>
      <p:sp>
        <p:nvSpPr>
          <p:cNvPr id="14" name="object 14"/>
          <p:cNvSpPr txBox="1"/>
          <p:nvPr/>
        </p:nvSpPr>
        <p:spPr>
          <a:xfrm>
            <a:off x="78739" y="1798257"/>
            <a:ext cx="3389629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From</a:t>
            </a:r>
            <a:r>
              <a:rPr sz="22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plot,</a:t>
            </a:r>
            <a:r>
              <a:rPr sz="22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sz="22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can </a:t>
            </a:r>
            <a:r>
              <a:rPr sz="22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observe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 that </a:t>
            </a:r>
            <a:r>
              <a:rPr sz="2200" spc="-125" dirty="0">
                <a:solidFill>
                  <a:srgbClr val="404040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rate </a:t>
            </a:r>
            <a:r>
              <a:rPr sz="2200" spc="-70" dirty="0">
                <a:solidFill>
                  <a:srgbClr val="404040"/>
                </a:solidFill>
                <a:latin typeface="Microsoft Sans Serif"/>
                <a:cs typeface="Microsoft Sans Serif"/>
              </a:rPr>
              <a:t>since</a:t>
            </a:r>
            <a:r>
              <a:rPr sz="2200" spc="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04040"/>
                </a:solidFill>
                <a:latin typeface="Microsoft Sans Serif"/>
                <a:cs typeface="Microsoft Sans Serif"/>
              </a:rPr>
              <a:t>2013</a:t>
            </a:r>
            <a:r>
              <a:rPr sz="2200" spc="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kept</a:t>
            </a:r>
            <a:r>
              <a:rPr sz="220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on </a:t>
            </a:r>
            <a:r>
              <a:rPr sz="22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7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till</a:t>
            </a:r>
            <a:r>
              <a:rPr sz="2200" spc="8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2970" y="1935479"/>
            <a:ext cx="6304025" cy="360272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257449" y="6439502"/>
            <a:ext cx="24892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Trebuchet MS"/>
                <a:cs typeface="Trebuchet MS"/>
              </a:rPr>
              <a:t>23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0550" y="-4381"/>
            <a:ext cx="4773295" cy="6867525"/>
            <a:chOff x="7420550" y="-4381"/>
            <a:chExt cx="4773295" cy="6867525"/>
          </a:xfrm>
        </p:grpSpPr>
        <p:sp>
          <p:nvSpPr>
            <p:cNvPr id="3" name="object 3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876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4013453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0" y="0"/>
                </a:moveTo>
                <a:lnTo>
                  <a:pt x="0" y="2844546"/>
                </a:lnTo>
                <a:lnTo>
                  <a:pt x="448818" y="2844546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22207" y="566006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All</a:t>
            </a:r>
            <a:r>
              <a:rPr spc="-85" dirty="0"/>
              <a:t> </a:t>
            </a:r>
            <a:r>
              <a:rPr spc="-135" dirty="0"/>
              <a:t>Launch</a:t>
            </a:r>
            <a:r>
              <a:rPr spc="-75" dirty="0"/>
              <a:t> </a:t>
            </a:r>
            <a:r>
              <a:rPr spc="-55" dirty="0"/>
              <a:t>Site</a:t>
            </a:r>
            <a:r>
              <a:rPr spc="-70" dirty="0"/>
              <a:t> </a:t>
            </a:r>
            <a:r>
              <a:rPr spc="-195" dirty="0"/>
              <a:t>Names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739" y="1798257"/>
            <a:ext cx="374650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used</a:t>
            </a:r>
            <a:r>
              <a:rPr sz="2200" spc="-1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200" spc="-10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key</a:t>
            </a:r>
            <a:r>
              <a:rPr sz="22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word </a:t>
            </a:r>
            <a:r>
              <a:rPr sz="2200" b="1" spc="-105" dirty="0">
                <a:solidFill>
                  <a:srgbClr val="404040"/>
                </a:solidFill>
                <a:latin typeface="Trebuchet MS"/>
                <a:cs typeface="Trebuchet MS"/>
              </a:rPr>
              <a:t>DISTINCT</a:t>
            </a:r>
            <a:r>
              <a:rPr sz="2200" b="1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sz="2200" spc="2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show</a:t>
            </a:r>
            <a:r>
              <a:rPr sz="22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only unique</a:t>
            </a:r>
            <a:r>
              <a:rPr sz="2200" spc="-10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sites</a:t>
            </a:r>
            <a:r>
              <a:rPr sz="2200" spc="-9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from</a:t>
            </a:r>
            <a:r>
              <a:rPr sz="22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the </a:t>
            </a:r>
            <a:r>
              <a:rPr sz="2200" spc="-150" dirty="0">
                <a:solidFill>
                  <a:srgbClr val="404040"/>
                </a:solidFill>
                <a:latin typeface="Microsoft Sans Serif"/>
                <a:cs typeface="Microsoft Sans Serif"/>
              </a:rPr>
              <a:t>SpaceX</a:t>
            </a:r>
            <a:r>
              <a:rPr sz="220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5138" y="2196846"/>
            <a:ext cx="6253733" cy="353415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257449" y="6439502"/>
            <a:ext cx="24892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Trebuchet MS"/>
                <a:cs typeface="Trebuchet MS"/>
              </a:rPr>
              <a:t>24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4919598"/>
            <a:ext cx="94964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used</a:t>
            </a:r>
            <a:r>
              <a:rPr sz="2200" spc="-1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query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above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display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A2E06"/>
                </a:solidFill>
                <a:latin typeface="Microsoft Sans Serif"/>
                <a:cs typeface="Microsoft Sans Serif"/>
              </a:rPr>
              <a:t>5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records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where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sites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begin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</a:t>
            </a:r>
            <a:endParaRPr sz="22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76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Launch</a:t>
            </a:r>
            <a:r>
              <a:rPr spc="-114" dirty="0"/>
              <a:t> </a:t>
            </a:r>
            <a:r>
              <a:rPr spc="-55" dirty="0"/>
              <a:t>Site</a:t>
            </a:r>
            <a:r>
              <a:rPr spc="-80" dirty="0"/>
              <a:t> </a:t>
            </a:r>
            <a:r>
              <a:rPr spc="-210" dirty="0"/>
              <a:t>Names</a:t>
            </a:r>
            <a:r>
              <a:rPr spc="-40" dirty="0"/>
              <a:t> Begin</a:t>
            </a:r>
            <a:r>
              <a:rPr spc="-75" dirty="0"/>
              <a:t> </a:t>
            </a:r>
            <a:r>
              <a:rPr dirty="0"/>
              <a:t>with</a:t>
            </a:r>
            <a:r>
              <a:rPr spc="-75" dirty="0"/>
              <a:t> </a:t>
            </a:r>
            <a:r>
              <a:rPr spc="-265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168" y="1626107"/>
            <a:ext cx="10028669" cy="29077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841118"/>
            <a:ext cx="9165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1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total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payload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carried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by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from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3A2E06"/>
                </a:solidFill>
                <a:latin typeface="Microsoft Sans Serif"/>
                <a:cs typeface="Microsoft Sans Serif"/>
              </a:rPr>
              <a:t>NASA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as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A2E06"/>
                </a:solidFill>
                <a:latin typeface="Microsoft Sans Serif"/>
                <a:cs typeface="Microsoft Sans Serif"/>
              </a:rPr>
              <a:t>45596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query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7506"/>
            <a:ext cx="38830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Total</a:t>
            </a:r>
            <a:r>
              <a:rPr sz="3700" spc="-18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114" dirty="0">
                <a:solidFill>
                  <a:srgbClr val="0A48CA"/>
                </a:solidFill>
                <a:latin typeface="Microsoft Sans Serif"/>
                <a:cs typeface="Microsoft Sans Serif"/>
              </a:rPr>
              <a:t>Payload</a:t>
            </a:r>
            <a:r>
              <a:rPr sz="3700" spc="-1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195" dirty="0">
                <a:solidFill>
                  <a:srgbClr val="0A48CA"/>
                </a:solidFill>
                <a:latin typeface="Microsoft Sans Serif"/>
                <a:cs typeface="Microsoft Sans Serif"/>
              </a:rPr>
              <a:t>Mass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92" y="2833128"/>
            <a:ext cx="7415008" cy="294206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0550" y="-4381"/>
            <a:ext cx="4773295" cy="6867525"/>
            <a:chOff x="7420550" y="-4381"/>
            <a:chExt cx="4773295" cy="6867525"/>
          </a:xfrm>
        </p:grpSpPr>
        <p:sp>
          <p:nvSpPr>
            <p:cNvPr id="3" name="object 3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876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4013453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0" y="0"/>
                </a:moveTo>
                <a:lnTo>
                  <a:pt x="0" y="2844546"/>
                </a:lnTo>
                <a:lnTo>
                  <a:pt x="448818" y="2844546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27669" y="581144"/>
            <a:ext cx="2752725" cy="160464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>
              <a:lnSpc>
                <a:spcPts val="3990"/>
              </a:lnSpc>
              <a:spcBef>
                <a:spcPts val="610"/>
              </a:spcBef>
            </a:pPr>
            <a:r>
              <a:rPr spc="-10" dirty="0"/>
              <a:t>Average </a:t>
            </a:r>
            <a:r>
              <a:rPr spc="-114" dirty="0"/>
              <a:t>Payload </a:t>
            </a:r>
            <a:r>
              <a:rPr spc="-229" dirty="0"/>
              <a:t>Mass </a:t>
            </a:r>
            <a:r>
              <a:rPr dirty="0"/>
              <a:t>by</a:t>
            </a:r>
            <a:r>
              <a:rPr spc="-15" dirty="0"/>
              <a:t> </a:t>
            </a:r>
            <a:r>
              <a:rPr dirty="0"/>
              <a:t>F9</a:t>
            </a:r>
            <a:r>
              <a:rPr spc="-30" dirty="0"/>
              <a:t> </a:t>
            </a:r>
            <a:r>
              <a:rPr spc="-20" dirty="0"/>
              <a:t>v1.1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739" y="2456180"/>
            <a:ext cx="329247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600" spc="75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60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000" spc="-185" dirty="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sz="200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calculated</a:t>
            </a:r>
            <a:r>
              <a:rPr sz="20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average </a:t>
            </a:r>
            <a:r>
              <a:rPr sz="20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10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404040"/>
                </a:solidFill>
                <a:latin typeface="Microsoft Sans Serif"/>
                <a:cs typeface="Microsoft Sans Serif"/>
              </a:rPr>
              <a:t>mass</a:t>
            </a:r>
            <a:r>
              <a:rPr sz="2000" spc="-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carried</a:t>
            </a:r>
            <a:r>
              <a:rPr sz="2000" spc="-6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by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version</a:t>
            </a:r>
            <a:r>
              <a:rPr sz="20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F9</a:t>
            </a:r>
            <a:r>
              <a:rPr sz="20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v1.1</a:t>
            </a:r>
            <a:r>
              <a:rPr sz="2000" spc="-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404040"/>
                </a:solidFill>
                <a:latin typeface="Microsoft Sans Serif"/>
                <a:cs typeface="Microsoft Sans Serif"/>
              </a:rPr>
              <a:t>as </a:t>
            </a:r>
            <a:r>
              <a:rPr sz="20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5628" y="2218182"/>
            <a:ext cx="6019799" cy="241858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088116" y="6439502"/>
            <a:ext cx="18542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spc="-25" dirty="0">
                <a:solidFill>
                  <a:srgbClr val="2F2F2F"/>
                </a:solidFill>
                <a:latin typeface="Trebuchet MS"/>
                <a:cs typeface="Trebuchet MS"/>
              </a:rPr>
              <a:t>27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0550" y="-4381"/>
            <a:ext cx="4773295" cy="6867525"/>
            <a:chOff x="7420550" y="-4381"/>
            <a:chExt cx="4773295" cy="6867525"/>
          </a:xfrm>
        </p:grpSpPr>
        <p:sp>
          <p:nvSpPr>
            <p:cNvPr id="3" name="object 3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876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4013453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0" y="0"/>
                </a:moveTo>
                <a:lnTo>
                  <a:pt x="0" y="2844546"/>
                </a:lnTo>
                <a:lnTo>
                  <a:pt x="448818" y="2844546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22207" y="547718"/>
            <a:ext cx="7351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First</a:t>
            </a:r>
            <a:r>
              <a:rPr sz="3600" spc="-240" dirty="0"/>
              <a:t> </a:t>
            </a:r>
            <a:r>
              <a:rPr sz="3600" spc="-165" dirty="0"/>
              <a:t>Successful</a:t>
            </a:r>
            <a:r>
              <a:rPr sz="3600" spc="-75" dirty="0"/>
              <a:t> Ground</a:t>
            </a:r>
            <a:r>
              <a:rPr sz="3600" spc="-145" dirty="0"/>
              <a:t> </a:t>
            </a:r>
            <a:r>
              <a:rPr sz="3600" spc="-35" dirty="0"/>
              <a:t>Landing</a:t>
            </a:r>
            <a:r>
              <a:rPr sz="3600" spc="-150" dirty="0"/>
              <a:t> </a:t>
            </a:r>
            <a:r>
              <a:rPr sz="3600" spc="-20" dirty="0"/>
              <a:t>Date</a:t>
            </a:r>
            <a:endParaRPr sz="3600"/>
          </a:p>
        </p:txBody>
      </p:sp>
      <p:sp>
        <p:nvSpPr>
          <p:cNvPr id="14" name="object 14"/>
          <p:cNvSpPr txBox="1"/>
          <p:nvPr/>
        </p:nvSpPr>
        <p:spPr>
          <a:xfrm>
            <a:off x="53339" y="1802066"/>
            <a:ext cx="38481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marR="30480" indent="-342900">
              <a:lnSpc>
                <a:spcPct val="100000"/>
              </a:lnSpc>
              <a:spcBef>
                <a:spcPts val="100"/>
              </a:spcBef>
              <a:tabLst>
                <a:tab pos="380365" algn="l"/>
              </a:tabLst>
            </a:pPr>
            <a:r>
              <a:rPr sz="1450" spc="65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4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1800" spc="-180" dirty="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observed</a:t>
            </a:r>
            <a:r>
              <a:rPr sz="180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04040"/>
                </a:solidFill>
                <a:latin typeface="Microsoft Sans Serif"/>
                <a:cs typeface="Microsoft Sans Serif"/>
              </a:rPr>
              <a:t>that</a:t>
            </a:r>
            <a:r>
              <a:rPr sz="18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 </a:t>
            </a:r>
            <a:r>
              <a:rPr sz="18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dates</a:t>
            </a:r>
            <a:r>
              <a:rPr sz="1800" spc="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04040"/>
                </a:solidFill>
                <a:latin typeface="Microsoft Sans Serif"/>
                <a:cs typeface="Microsoft Sans Serif"/>
              </a:rPr>
              <a:t>of</a:t>
            </a:r>
            <a:r>
              <a:rPr sz="18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404040"/>
                </a:solidFill>
                <a:latin typeface="Microsoft Sans Serif"/>
                <a:cs typeface="Microsoft Sans Serif"/>
              </a:rPr>
              <a:t>first</a:t>
            </a:r>
            <a:r>
              <a:rPr sz="18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404040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landing </a:t>
            </a:r>
            <a:r>
              <a:rPr sz="18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outcome</a:t>
            </a:r>
            <a:r>
              <a:rPr sz="18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 on </a:t>
            </a:r>
            <a:r>
              <a:rPr sz="1800" dirty="0">
                <a:solidFill>
                  <a:srgbClr val="404040"/>
                </a:solidFill>
                <a:latin typeface="Microsoft Sans Serif"/>
                <a:cs typeface="Microsoft Sans Serif"/>
              </a:rPr>
              <a:t>ground pad</a:t>
            </a:r>
            <a:r>
              <a:rPr sz="18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was</a:t>
            </a:r>
            <a:r>
              <a:rPr sz="18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04040"/>
                </a:solidFill>
                <a:latin typeface="Microsoft Sans Serif"/>
                <a:cs typeface="Microsoft Sans Serif"/>
              </a:rPr>
              <a:t>22</a:t>
            </a:r>
            <a:r>
              <a:rPr sz="1800" baseline="25462" dirty="0">
                <a:solidFill>
                  <a:srgbClr val="404040"/>
                </a:solidFill>
                <a:latin typeface="Microsoft Sans Serif"/>
                <a:cs typeface="Microsoft Sans Serif"/>
              </a:rPr>
              <a:t>nd</a:t>
            </a:r>
            <a:r>
              <a:rPr sz="1800" spc="270" baseline="25462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December </a:t>
            </a:r>
            <a:r>
              <a:rPr sz="18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5138" y="2716529"/>
            <a:ext cx="6253733" cy="249477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257449" y="6439502"/>
            <a:ext cx="24892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Trebuchet MS"/>
                <a:cs typeface="Trebuchet MS"/>
              </a:rPr>
              <a:t>28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0550" y="-4381"/>
            <a:ext cx="4773295" cy="6867525"/>
            <a:chOff x="7420550" y="-4381"/>
            <a:chExt cx="4773295" cy="6867525"/>
          </a:xfrm>
        </p:grpSpPr>
        <p:sp>
          <p:nvSpPr>
            <p:cNvPr id="3" name="object 3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876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4013453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0" y="0"/>
                </a:moveTo>
                <a:lnTo>
                  <a:pt x="0" y="2844546"/>
                </a:lnTo>
                <a:lnTo>
                  <a:pt x="448818" y="2844546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165" dirty="0"/>
              <a:t>Successful</a:t>
            </a:r>
            <a:r>
              <a:rPr sz="3600" spc="-80" dirty="0"/>
              <a:t> </a:t>
            </a:r>
            <a:r>
              <a:rPr sz="3600" spc="-25" dirty="0"/>
              <a:t>Drone</a:t>
            </a:r>
            <a:r>
              <a:rPr sz="3600" spc="-100" dirty="0"/>
              <a:t> </a:t>
            </a:r>
            <a:r>
              <a:rPr sz="3600" spc="-65" dirty="0"/>
              <a:t>Ship</a:t>
            </a:r>
            <a:r>
              <a:rPr sz="3600" spc="-85" dirty="0"/>
              <a:t> </a:t>
            </a:r>
            <a:r>
              <a:rPr sz="3600" spc="-35" dirty="0"/>
              <a:t>Landing</a:t>
            </a:r>
            <a:r>
              <a:rPr sz="3600" spc="-85" dirty="0"/>
              <a:t> </a:t>
            </a:r>
            <a:r>
              <a:rPr sz="3600" dirty="0"/>
              <a:t>with</a:t>
            </a:r>
            <a:r>
              <a:rPr sz="3600" spc="-95" dirty="0"/>
              <a:t> </a:t>
            </a:r>
            <a:r>
              <a:rPr sz="3600" spc="-120" dirty="0"/>
              <a:t>Payload</a:t>
            </a:r>
            <a:r>
              <a:rPr sz="3600" spc="-95" dirty="0"/>
              <a:t> </a:t>
            </a:r>
            <a:r>
              <a:rPr sz="3600" spc="-40" dirty="0"/>
              <a:t>between </a:t>
            </a:r>
            <a:r>
              <a:rPr sz="3600" spc="155" dirty="0"/>
              <a:t>4000</a:t>
            </a:r>
            <a:r>
              <a:rPr sz="3600" spc="-40" dirty="0"/>
              <a:t> </a:t>
            </a:r>
            <a:r>
              <a:rPr sz="3600" dirty="0"/>
              <a:t>and</a:t>
            </a:r>
            <a:r>
              <a:rPr sz="3600" spc="-25" dirty="0"/>
              <a:t> </a:t>
            </a:r>
            <a:r>
              <a:rPr sz="3600" spc="135" dirty="0"/>
              <a:t>6000</a:t>
            </a:r>
            <a:endParaRPr sz="360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045" y="1889513"/>
            <a:ext cx="6213815" cy="404448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265478" y="1800542"/>
            <a:ext cx="3787140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600" spc="75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60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000" spc="-190" dirty="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sz="20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Microsoft Sans Serif"/>
                <a:cs typeface="Microsoft Sans Serif"/>
              </a:rPr>
              <a:t>used</a:t>
            </a:r>
            <a:r>
              <a:rPr sz="2000" spc="-9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 </a:t>
            </a:r>
            <a:r>
              <a:rPr sz="2000" b="1" spc="-110" dirty="0">
                <a:solidFill>
                  <a:srgbClr val="404040"/>
                </a:solidFill>
                <a:latin typeface="Trebuchet MS"/>
                <a:cs typeface="Trebuchet MS"/>
              </a:rPr>
              <a:t>WHERE</a:t>
            </a:r>
            <a:r>
              <a:rPr sz="2000" b="1" spc="-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404040"/>
                </a:solidFill>
                <a:latin typeface="Microsoft Sans Serif"/>
                <a:cs typeface="Microsoft Sans Serif"/>
              </a:rPr>
              <a:t>clause</a:t>
            </a:r>
            <a:r>
              <a:rPr sz="20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to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filter</a:t>
            </a:r>
            <a:r>
              <a:rPr sz="2000" spc="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for</a:t>
            </a:r>
            <a:r>
              <a:rPr sz="2000" spc="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boosters</a:t>
            </a:r>
            <a:r>
              <a:rPr sz="20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which</a:t>
            </a:r>
            <a:r>
              <a:rPr sz="200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have </a:t>
            </a:r>
            <a:r>
              <a:rPr sz="2000" spc="-70" dirty="0">
                <a:solidFill>
                  <a:srgbClr val="404040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-5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landed</a:t>
            </a:r>
            <a:r>
              <a:rPr sz="20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on</a:t>
            </a:r>
            <a:r>
              <a:rPr sz="2000" spc="-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drone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ship</a:t>
            </a:r>
            <a:r>
              <a:rPr sz="20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and</a:t>
            </a:r>
            <a:r>
              <a:rPr sz="2000" spc="-8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applied</a:t>
            </a:r>
            <a:r>
              <a:rPr sz="2000" spc="-9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000" spc="-7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25" dirty="0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condition</a:t>
            </a:r>
            <a:r>
              <a:rPr sz="2000" spc="3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sz="20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determine </a:t>
            </a:r>
            <a:r>
              <a:rPr sz="2000" spc="-75" dirty="0">
                <a:solidFill>
                  <a:srgbClr val="404040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with</a:t>
            </a:r>
            <a:r>
              <a:rPr sz="20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114" dirty="0">
                <a:solidFill>
                  <a:srgbClr val="404040"/>
                </a:solidFill>
                <a:latin typeface="Microsoft Sans Serif"/>
                <a:cs typeface="Microsoft Sans Serif"/>
              </a:rPr>
              <a:t>mass</a:t>
            </a:r>
            <a:r>
              <a:rPr sz="20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than</a:t>
            </a:r>
            <a:r>
              <a:rPr sz="20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404040"/>
                </a:solidFill>
                <a:latin typeface="Microsoft Sans Serif"/>
                <a:cs typeface="Microsoft Sans Serif"/>
              </a:rPr>
              <a:t>4000</a:t>
            </a:r>
            <a:r>
              <a:rPr sz="20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but </a:t>
            </a:r>
            <a:r>
              <a:rPr sz="2000" spc="-55" dirty="0">
                <a:solidFill>
                  <a:srgbClr val="404040"/>
                </a:solidFill>
                <a:latin typeface="Microsoft Sans Serif"/>
                <a:cs typeface="Microsoft Sans Serif"/>
              </a:rPr>
              <a:t>less</a:t>
            </a:r>
            <a:r>
              <a:rPr sz="2000" spc="-8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than</a:t>
            </a:r>
            <a:r>
              <a:rPr sz="20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57449" y="6439502"/>
            <a:ext cx="24892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Trebuchet MS"/>
                <a:cs typeface="Trebuchet MS"/>
              </a:rPr>
              <a:t>29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92109" y="6449062"/>
            <a:ext cx="85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0C225"/>
                </a:solidFill>
                <a:latin typeface="Trebuchet MS"/>
                <a:cs typeface="Trebuchet MS"/>
              </a:rPr>
              <a:t>3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1314617"/>
            <a:ext cx="5251450" cy="475424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8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3A2E06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2000" spc="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00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17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3A2E06"/>
                </a:solidFill>
                <a:latin typeface="Microsoft Sans Serif"/>
                <a:cs typeface="Microsoft Sans Serif"/>
              </a:rPr>
              <a:t>through</a:t>
            </a:r>
            <a:r>
              <a:rPr sz="17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17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</a:t>
            </a:r>
            <a:r>
              <a:rPr sz="17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Web</a:t>
            </a:r>
            <a:r>
              <a:rPr sz="17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17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Data </a:t>
            </a:r>
            <a:r>
              <a:rPr sz="17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</a:t>
            </a:r>
            <a:r>
              <a:rPr sz="17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Exploratory </a:t>
            </a:r>
            <a:r>
              <a:rPr sz="17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</a:t>
            </a:r>
            <a:r>
              <a:rPr sz="17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Visual</a:t>
            </a:r>
            <a:r>
              <a:rPr sz="17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</a:t>
            </a:r>
            <a:r>
              <a:rPr sz="17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</a:tabLst>
            </a:pPr>
            <a:r>
              <a:rPr sz="17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Machine</a:t>
            </a:r>
            <a:r>
              <a:rPr sz="17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1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3A2E06"/>
                </a:solidFill>
                <a:latin typeface="Microsoft Sans Serif"/>
                <a:cs typeface="Microsoft Sans Serif"/>
              </a:rPr>
              <a:t>Summary</a:t>
            </a:r>
            <a:r>
              <a:rPr sz="2000" dirty="0">
                <a:solidFill>
                  <a:srgbClr val="3A2E06"/>
                </a:solidFill>
                <a:latin typeface="Microsoft Sans Serif"/>
                <a:cs typeface="Microsoft Sans Serif"/>
              </a:rPr>
              <a:t> of</a:t>
            </a:r>
            <a:r>
              <a:rPr sz="2000" spc="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A2E06"/>
                </a:solidFill>
                <a:latin typeface="Microsoft Sans Serif"/>
                <a:cs typeface="Microsoft Sans Serif"/>
              </a:rPr>
              <a:t>all </a:t>
            </a:r>
            <a:r>
              <a:rPr sz="20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00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17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Analysis </a:t>
            </a:r>
            <a:r>
              <a:rPr sz="17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3A2E06"/>
                </a:solidFill>
                <a:latin typeface="Microsoft Sans Serif"/>
                <a:cs typeface="Microsoft Sans Serif"/>
              </a:rPr>
              <a:t>in</a:t>
            </a:r>
            <a:r>
              <a:rPr sz="17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result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7855"/>
            <a:ext cx="38779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Executive</a:t>
            </a:r>
            <a:r>
              <a:rPr spc="-75" dirty="0"/>
              <a:t> </a:t>
            </a:r>
            <a:r>
              <a:rPr spc="-18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0550" y="-4381"/>
            <a:ext cx="4773295" cy="6867525"/>
            <a:chOff x="7420550" y="-4381"/>
            <a:chExt cx="4773295" cy="6867525"/>
          </a:xfrm>
        </p:grpSpPr>
        <p:sp>
          <p:nvSpPr>
            <p:cNvPr id="3" name="object 3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876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4013453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0" y="0"/>
                </a:moveTo>
                <a:lnTo>
                  <a:pt x="0" y="2844546"/>
                </a:lnTo>
                <a:lnTo>
                  <a:pt x="448818" y="2844546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35" dirty="0"/>
              <a:t>Total</a:t>
            </a:r>
            <a:r>
              <a:rPr sz="3600" spc="-130" dirty="0"/>
              <a:t> </a:t>
            </a:r>
            <a:r>
              <a:rPr sz="3600" spc="-80" dirty="0"/>
              <a:t>Number</a:t>
            </a:r>
            <a:r>
              <a:rPr sz="3600" spc="-95" dirty="0"/>
              <a:t> </a:t>
            </a:r>
            <a:r>
              <a:rPr sz="3600" dirty="0"/>
              <a:t>of</a:t>
            </a:r>
            <a:r>
              <a:rPr sz="3600" spc="-100" dirty="0"/>
              <a:t> </a:t>
            </a:r>
            <a:r>
              <a:rPr sz="3600" spc="-165" dirty="0"/>
              <a:t>Successful</a:t>
            </a:r>
            <a:r>
              <a:rPr sz="3600" spc="-75" dirty="0"/>
              <a:t> </a:t>
            </a:r>
            <a:r>
              <a:rPr sz="3600" dirty="0"/>
              <a:t>and</a:t>
            </a:r>
            <a:r>
              <a:rPr sz="3600" spc="-95" dirty="0"/>
              <a:t> </a:t>
            </a:r>
            <a:r>
              <a:rPr sz="3600" spc="-75" dirty="0"/>
              <a:t>Failure</a:t>
            </a:r>
            <a:r>
              <a:rPr sz="3600" spc="-100" dirty="0"/>
              <a:t> </a:t>
            </a:r>
            <a:r>
              <a:rPr sz="3600" spc="-55" dirty="0"/>
              <a:t>Mission </a:t>
            </a:r>
            <a:r>
              <a:rPr sz="3600" spc="-25" dirty="0"/>
              <a:t>Outcomes</a:t>
            </a:r>
            <a:endParaRPr sz="3600"/>
          </a:p>
        </p:txBody>
      </p:sp>
      <p:sp>
        <p:nvSpPr>
          <p:cNvPr id="14" name="object 14"/>
          <p:cNvSpPr txBox="1"/>
          <p:nvPr/>
        </p:nvSpPr>
        <p:spPr>
          <a:xfrm>
            <a:off x="8265478" y="1800542"/>
            <a:ext cx="3738879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600" spc="75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60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000" spc="-185" dirty="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sz="200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Microsoft Sans Serif"/>
                <a:cs typeface="Microsoft Sans Serif"/>
              </a:rPr>
              <a:t>used</a:t>
            </a:r>
            <a:r>
              <a:rPr sz="20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wildcard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like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‘%’</a:t>
            </a:r>
            <a:r>
              <a:rPr sz="20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to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filter</a:t>
            </a:r>
            <a:r>
              <a:rPr sz="2000" spc="9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for</a:t>
            </a:r>
            <a:r>
              <a:rPr sz="2000" spc="1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10" dirty="0">
                <a:solidFill>
                  <a:srgbClr val="404040"/>
                </a:solidFill>
                <a:latin typeface="Trebuchet MS"/>
                <a:cs typeface="Trebuchet MS"/>
              </a:rPr>
              <a:t>WHERE </a:t>
            </a:r>
            <a:r>
              <a:rPr sz="2000" spc="-55" dirty="0">
                <a:solidFill>
                  <a:srgbClr val="404040"/>
                </a:solidFill>
                <a:latin typeface="Microsoft Sans Serif"/>
                <a:cs typeface="Microsoft Sans Serif"/>
              </a:rPr>
              <a:t>MissionOutcome</a:t>
            </a:r>
            <a:r>
              <a:rPr sz="2000" spc="-7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404040"/>
                </a:solidFill>
                <a:latin typeface="Microsoft Sans Serif"/>
                <a:cs typeface="Microsoft Sans Serif"/>
              </a:rPr>
              <a:t>was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a</a:t>
            </a:r>
            <a:r>
              <a:rPr sz="2000" spc="-7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404040"/>
                </a:solidFill>
                <a:latin typeface="Microsoft Sans Serif"/>
                <a:cs typeface="Microsoft Sans Serif"/>
              </a:rPr>
              <a:t>success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or</a:t>
            </a:r>
            <a:r>
              <a:rPr sz="20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a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8" y="1457705"/>
            <a:ext cx="5109209" cy="449275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257449" y="6439502"/>
            <a:ext cx="24892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Trebuchet MS"/>
                <a:cs typeface="Trebuchet MS"/>
              </a:rPr>
              <a:t>30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0550" y="-4381"/>
            <a:ext cx="4773295" cy="6867525"/>
            <a:chOff x="7420550" y="-4381"/>
            <a:chExt cx="4773295" cy="6867525"/>
          </a:xfrm>
        </p:grpSpPr>
        <p:sp>
          <p:nvSpPr>
            <p:cNvPr id="3" name="object 3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876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4013453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0" y="0"/>
                </a:moveTo>
                <a:lnTo>
                  <a:pt x="0" y="2844546"/>
                </a:lnTo>
                <a:lnTo>
                  <a:pt x="448818" y="2844546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16939" y="669483"/>
            <a:ext cx="3645535" cy="109728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>
              <a:lnSpc>
                <a:spcPts val="3990"/>
              </a:lnSpc>
              <a:spcBef>
                <a:spcPts val="610"/>
              </a:spcBef>
            </a:pPr>
            <a:r>
              <a:rPr spc="-75" dirty="0"/>
              <a:t>Boosters</a:t>
            </a:r>
            <a:r>
              <a:rPr spc="-114" dirty="0"/>
              <a:t> </a:t>
            </a:r>
            <a:r>
              <a:rPr spc="-10" dirty="0"/>
              <a:t>Carried </a:t>
            </a:r>
            <a:r>
              <a:rPr spc="-145" dirty="0"/>
              <a:t>Maximum</a:t>
            </a:r>
            <a:r>
              <a:rPr spc="-70" dirty="0"/>
              <a:t> </a:t>
            </a:r>
            <a:r>
              <a:rPr spc="-140" dirty="0"/>
              <a:t>Payload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739" y="2213991"/>
            <a:ext cx="3219450" cy="1320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350" spc="65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3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1700" spc="-165" dirty="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sz="170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determined</a:t>
            </a:r>
            <a:r>
              <a:rPr sz="170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booster </a:t>
            </a:r>
            <a:r>
              <a:rPr sz="1700" dirty="0">
                <a:solidFill>
                  <a:srgbClr val="404040"/>
                </a:solidFill>
                <a:latin typeface="Microsoft Sans Serif"/>
                <a:cs typeface="Microsoft Sans Serif"/>
              </a:rPr>
              <a:t>that</a:t>
            </a:r>
            <a:r>
              <a:rPr sz="17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have</a:t>
            </a:r>
            <a:r>
              <a:rPr sz="17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-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17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404040"/>
                </a:solidFill>
                <a:latin typeface="Microsoft Sans Serif"/>
                <a:cs typeface="Microsoft Sans Serif"/>
              </a:rPr>
              <a:t>maximum </a:t>
            </a:r>
            <a:r>
              <a:rPr sz="17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using</a:t>
            </a:r>
            <a:r>
              <a:rPr sz="1700" spc="-7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04040"/>
                </a:solidFill>
                <a:latin typeface="Microsoft Sans Serif"/>
                <a:cs typeface="Microsoft Sans Serif"/>
              </a:rPr>
              <a:t>a</a:t>
            </a:r>
            <a:r>
              <a:rPr sz="1700" spc="-7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subquery</a:t>
            </a:r>
            <a:r>
              <a:rPr sz="170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in </a:t>
            </a:r>
            <a:r>
              <a:rPr sz="17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1700" spc="-8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b="1" spc="-90" dirty="0">
                <a:solidFill>
                  <a:srgbClr val="404040"/>
                </a:solidFill>
                <a:latin typeface="Trebuchet MS"/>
                <a:cs typeface="Trebuchet MS"/>
              </a:rPr>
              <a:t>WHERE</a:t>
            </a:r>
            <a:r>
              <a:rPr sz="1700" b="1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spc="-70" dirty="0">
                <a:solidFill>
                  <a:srgbClr val="404040"/>
                </a:solidFill>
                <a:latin typeface="Microsoft Sans Serif"/>
                <a:cs typeface="Microsoft Sans Serif"/>
              </a:rPr>
              <a:t>clause</a:t>
            </a:r>
            <a:r>
              <a:rPr sz="17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and</a:t>
            </a:r>
            <a:r>
              <a:rPr sz="1700" spc="-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the </a:t>
            </a:r>
            <a:r>
              <a:rPr sz="1700" b="1" spc="-90" dirty="0">
                <a:solidFill>
                  <a:srgbClr val="404040"/>
                </a:solidFill>
                <a:latin typeface="Trebuchet MS"/>
                <a:cs typeface="Trebuchet MS"/>
              </a:rPr>
              <a:t>MAX()</a:t>
            </a:r>
            <a:r>
              <a:rPr sz="1700" b="1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function.</a:t>
            </a:r>
            <a:endParaRPr sz="17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5252" y="963167"/>
            <a:ext cx="6155435" cy="495528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114023" y="6453969"/>
            <a:ext cx="160020" cy="17335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000" spc="-25" dirty="0">
                <a:solidFill>
                  <a:srgbClr val="7E7E7E"/>
                </a:solidFill>
                <a:latin typeface="Trebuchet MS"/>
                <a:cs typeface="Trebuchet MS"/>
              </a:rPr>
              <a:t>31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48877" y="6139596"/>
            <a:ext cx="1460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90C225"/>
                </a:solidFill>
                <a:latin typeface="Trebuchet MS"/>
                <a:cs typeface="Trebuchet MS"/>
              </a:rPr>
              <a:t>32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841118"/>
            <a:ext cx="923036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used</a:t>
            </a:r>
            <a:r>
              <a:rPr sz="2200" spc="-1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2200" spc="-1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25" dirty="0">
                <a:solidFill>
                  <a:srgbClr val="3A2E06"/>
                </a:solidFill>
                <a:latin typeface="Trebuchet MS"/>
                <a:cs typeface="Trebuchet MS"/>
              </a:rPr>
              <a:t>WHERE</a:t>
            </a:r>
            <a:r>
              <a:rPr sz="2200" b="1" spc="-45" dirty="0">
                <a:solidFill>
                  <a:srgbClr val="3A2E06"/>
                </a:solidFill>
                <a:latin typeface="Trebuchet MS"/>
                <a:cs typeface="Trebuchet MS"/>
              </a:rPr>
              <a:t> 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clause,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95" dirty="0">
                <a:solidFill>
                  <a:srgbClr val="3A2E06"/>
                </a:solidFill>
                <a:latin typeface="Trebuchet MS"/>
                <a:cs typeface="Trebuchet MS"/>
              </a:rPr>
              <a:t>LIKE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,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b="1" dirty="0">
                <a:solidFill>
                  <a:srgbClr val="3A2E06"/>
                </a:solidFill>
                <a:latin typeface="Trebuchet MS"/>
                <a:cs typeface="Trebuchet MS"/>
              </a:rPr>
              <a:t>AND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,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0" dirty="0">
                <a:solidFill>
                  <a:srgbClr val="3A2E06"/>
                </a:solidFill>
                <a:latin typeface="Trebuchet MS"/>
                <a:cs typeface="Trebuchet MS"/>
              </a:rPr>
              <a:t>BETWEEN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conditions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filter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failed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drone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ship,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their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booster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site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3A2E06"/>
                </a:solidFill>
                <a:latin typeface="Microsoft Sans Serif"/>
                <a:cs typeface="Microsoft Sans Serif"/>
              </a:rPr>
              <a:t>names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year </a:t>
            </a:r>
            <a:r>
              <a:rPr sz="2200" spc="75" dirty="0">
                <a:solidFill>
                  <a:srgbClr val="3A2E06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2015</a:t>
            </a:r>
            <a:r>
              <a:rPr spc="15" dirty="0"/>
              <a:t> </a:t>
            </a:r>
            <a:r>
              <a:rPr spc="-135" dirty="0"/>
              <a:t>Launch</a:t>
            </a:r>
            <a:r>
              <a:rPr spc="20" dirty="0"/>
              <a:t> </a:t>
            </a:r>
            <a:r>
              <a:rPr spc="-155" dirty="0"/>
              <a:t>Records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3110" y="3075432"/>
            <a:ext cx="7238999" cy="258088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0550" y="-4381"/>
            <a:ext cx="4773295" cy="6867525"/>
            <a:chOff x="7420550" y="-4381"/>
            <a:chExt cx="4773295" cy="6867525"/>
          </a:xfrm>
        </p:grpSpPr>
        <p:sp>
          <p:nvSpPr>
            <p:cNvPr id="3" name="object 3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876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4013453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0" y="0"/>
                </a:moveTo>
                <a:lnTo>
                  <a:pt x="0" y="2844546"/>
                </a:lnTo>
                <a:lnTo>
                  <a:pt x="448818" y="2844546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22207" y="300830"/>
            <a:ext cx="1009205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200" dirty="0"/>
              <a:t>Rank</a:t>
            </a:r>
            <a:r>
              <a:rPr sz="3600" spc="-45" dirty="0"/>
              <a:t> </a:t>
            </a:r>
            <a:r>
              <a:rPr sz="3600" spc="-35" dirty="0"/>
              <a:t>Landing</a:t>
            </a:r>
            <a:r>
              <a:rPr sz="3600" spc="-50" dirty="0"/>
              <a:t> </a:t>
            </a:r>
            <a:r>
              <a:rPr sz="3600" spc="-120" dirty="0"/>
              <a:t>Outcomes</a:t>
            </a:r>
            <a:r>
              <a:rPr sz="3600" spc="-50" dirty="0"/>
              <a:t> </a:t>
            </a:r>
            <a:r>
              <a:rPr sz="3600" spc="-100" dirty="0"/>
              <a:t>Between</a:t>
            </a:r>
            <a:r>
              <a:rPr sz="3600" spc="-50" dirty="0"/>
              <a:t> </a:t>
            </a:r>
            <a:r>
              <a:rPr sz="3600" spc="114" dirty="0"/>
              <a:t>2010-</a:t>
            </a:r>
            <a:r>
              <a:rPr sz="3600" spc="95" dirty="0"/>
              <a:t>06-</a:t>
            </a:r>
            <a:r>
              <a:rPr sz="3600" spc="155" dirty="0"/>
              <a:t>04</a:t>
            </a:r>
            <a:r>
              <a:rPr sz="3600" spc="-30" dirty="0"/>
              <a:t> </a:t>
            </a:r>
            <a:r>
              <a:rPr sz="3600" spc="-25" dirty="0"/>
              <a:t>and </a:t>
            </a:r>
            <a:r>
              <a:rPr sz="3600" spc="120" dirty="0"/>
              <a:t>2017-</a:t>
            </a:r>
            <a:r>
              <a:rPr sz="3600" spc="95" dirty="0"/>
              <a:t>03-</a:t>
            </a:r>
            <a:r>
              <a:rPr sz="3600" spc="130" dirty="0"/>
              <a:t>20</a:t>
            </a:r>
            <a:endParaRPr sz="3600"/>
          </a:p>
        </p:txBody>
      </p:sp>
      <p:sp>
        <p:nvSpPr>
          <p:cNvPr id="14" name="object 14"/>
          <p:cNvSpPr txBox="1"/>
          <p:nvPr/>
        </p:nvSpPr>
        <p:spPr>
          <a:xfrm>
            <a:off x="11282847" y="6430200"/>
            <a:ext cx="185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Trebuchet MS"/>
                <a:cs typeface="Trebuchet MS"/>
              </a:rPr>
              <a:t>33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65478" y="1800542"/>
            <a:ext cx="3780790" cy="3861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600" spc="75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60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000" spc="-190" dirty="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sz="20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selected</a:t>
            </a:r>
            <a:r>
              <a:rPr sz="20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outcomes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and</a:t>
            </a:r>
            <a:r>
              <a:rPr sz="200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0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rebuchet MS"/>
                <a:cs typeface="Trebuchet MS"/>
              </a:rPr>
              <a:t>COUNT</a:t>
            </a:r>
            <a:r>
              <a:rPr sz="2000" b="1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of</a:t>
            </a:r>
            <a:r>
              <a:rPr sz="20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landing </a:t>
            </a:r>
            <a:r>
              <a:rPr sz="20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from</a:t>
            </a:r>
            <a:r>
              <a:rPr sz="200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0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data</a:t>
            </a:r>
            <a:r>
              <a:rPr sz="2000" spc="-5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and </a:t>
            </a:r>
            <a:r>
              <a:rPr sz="2000" spc="-40" dirty="0">
                <a:solidFill>
                  <a:srgbClr val="404040"/>
                </a:solidFill>
                <a:latin typeface="Microsoft Sans Serif"/>
                <a:cs typeface="Microsoft Sans Serif"/>
              </a:rPr>
              <a:t>used</a:t>
            </a:r>
            <a:r>
              <a:rPr sz="20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000" spc="2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110" dirty="0">
                <a:solidFill>
                  <a:srgbClr val="404040"/>
                </a:solidFill>
                <a:latin typeface="Trebuchet MS"/>
                <a:cs typeface="Trebuchet MS"/>
              </a:rPr>
              <a:t>WHERE</a:t>
            </a:r>
            <a:r>
              <a:rPr sz="2000" b="1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404040"/>
                </a:solidFill>
                <a:latin typeface="Microsoft Sans Serif"/>
                <a:cs typeface="Microsoft Sans Serif"/>
              </a:rPr>
              <a:t>clause</a:t>
            </a:r>
            <a:r>
              <a:rPr sz="200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sz="20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filter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for</a:t>
            </a:r>
            <a:r>
              <a:rPr sz="20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105" dirty="0">
                <a:solidFill>
                  <a:srgbClr val="404040"/>
                </a:solidFill>
                <a:latin typeface="Trebuchet MS"/>
                <a:cs typeface="Trebuchet MS"/>
              </a:rPr>
              <a:t>BETWEEN </a:t>
            </a:r>
            <a:r>
              <a:rPr sz="2000" spc="70" dirty="0">
                <a:solidFill>
                  <a:srgbClr val="404040"/>
                </a:solidFill>
                <a:latin typeface="Microsoft Sans Serif"/>
                <a:cs typeface="Microsoft Sans Serif"/>
              </a:rPr>
              <a:t>2010-</a:t>
            </a:r>
            <a:r>
              <a:rPr sz="20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06-</a:t>
            </a:r>
            <a:r>
              <a:rPr sz="2000" spc="90" dirty="0">
                <a:solidFill>
                  <a:srgbClr val="404040"/>
                </a:solidFill>
                <a:latin typeface="Microsoft Sans Serif"/>
                <a:cs typeface="Microsoft Sans Serif"/>
              </a:rPr>
              <a:t>04</a:t>
            </a:r>
            <a:r>
              <a:rPr sz="2000" spc="15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sz="200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404040"/>
                </a:solidFill>
                <a:latin typeface="Microsoft Sans Serif"/>
                <a:cs typeface="Microsoft Sans Serif"/>
              </a:rPr>
              <a:t>2010-</a:t>
            </a:r>
            <a:r>
              <a:rPr sz="20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03-</a:t>
            </a:r>
            <a:r>
              <a:rPr sz="20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20.</a:t>
            </a:r>
            <a:endParaRPr sz="2000">
              <a:latin typeface="Microsoft Sans Serif"/>
              <a:cs typeface="Microsoft Sans Serif"/>
            </a:endParaRPr>
          </a:p>
          <a:p>
            <a:pPr marL="355600" marR="24130" indent="-3429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600" spc="75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60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000" spc="-185" dirty="0">
                <a:solidFill>
                  <a:srgbClr val="404040"/>
                </a:solidFill>
                <a:latin typeface="Microsoft Sans Serif"/>
                <a:cs typeface="Microsoft Sans Serif"/>
              </a:rPr>
              <a:t>We</a:t>
            </a:r>
            <a:r>
              <a:rPr sz="200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applied</a:t>
            </a:r>
            <a:r>
              <a:rPr sz="2000" spc="-9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0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100" dirty="0">
                <a:solidFill>
                  <a:srgbClr val="404040"/>
                </a:solidFill>
                <a:latin typeface="Trebuchet MS"/>
                <a:cs typeface="Trebuchet MS"/>
              </a:rPr>
              <a:t>GROUP</a:t>
            </a:r>
            <a:r>
              <a:rPr sz="2000" b="1" spc="-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25" dirty="0">
                <a:solidFill>
                  <a:srgbClr val="404040"/>
                </a:solidFill>
                <a:latin typeface="Trebuchet MS"/>
                <a:cs typeface="Trebuchet MS"/>
              </a:rPr>
              <a:t>BY </a:t>
            </a:r>
            <a:r>
              <a:rPr sz="2000" spc="-80" dirty="0">
                <a:solidFill>
                  <a:srgbClr val="404040"/>
                </a:solidFill>
                <a:latin typeface="Microsoft Sans Serif"/>
                <a:cs typeface="Microsoft Sans Serif"/>
              </a:rPr>
              <a:t>clause</a:t>
            </a:r>
            <a:r>
              <a:rPr sz="2000" spc="2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sz="20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group</a:t>
            </a:r>
            <a:r>
              <a:rPr sz="20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0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landing </a:t>
            </a:r>
            <a:r>
              <a:rPr sz="20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and</a:t>
            </a:r>
            <a:r>
              <a:rPr sz="20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55" dirty="0">
                <a:solidFill>
                  <a:srgbClr val="404040"/>
                </a:solidFill>
                <a:latin typeface="Trebuchet MS"/>
                <a:cs typeface="Trebuchet MS"/>
              </a:rPr>
              <a:t>ORDER</a:t>
            </a:r>
            <a:r>
              <a:rPr sz="2000" b="1" spc="-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25" dirty="0">
                <a:solidFill>
                  <a:srgbClr val="404040"/>
                </a:solidFill>
                <a:latin typeface="Trebuchet MS"/>
                <a:cs typeface="Trebuchet MS"/>
              </a:rPr>
              <a:t>BY </a:t>
            </a:r>
            <a:r>
              <a:rPr sz="2000" spc="-80" dirty="0">
                <a:solidFill>
                  <a:srgbClr val="404040"/>
                </a:solidFill>
                <a:latin typeface="Microsoft Sans Serif"/>
                <a:cs typeface="Microsoft Sans Serif"/>
              </a:rPr>
              <a:t>clause</a:t>
            </a:r>
            <a:r>
              <a:rPr sz="20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sz="2000" spc="2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order</a:t>
            </a:r>
            <a:r>
              <a:rPr sz="200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0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grouped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7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6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in</a:t>
            </a:r>
            <a:r>
              <a:rPr sz="2000" spc="-6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Microsoft Sans Serif"/>
                <a:cs typeface="Microsoft Sans Serif"/>
              </a:rPr>
              <a:t>descending </a:t>
            </a:r>
            <a:r>
              <a:rPr sz="20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5254" y="1646677"/>
            <a:ext cx="6115417" cy="418110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4381"/>
            <a:ext cx="12193905" cy="6867525"/>
            <a:chOff x="0" y="-4381"/>
            <a:chExt cx="12193905" cy="686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8877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4013453"/>
              <a:ext cx="448945" cy="2844800"/>
            </a:xfrm>
            <a:custGeom>
              <a:avLst/>
              <a:gdLst/>
              <a:ahLst/>
              <a:cxnLst/>
              <a:rect l="l" t="t" r="r" b="b"/>
              <a:pathLst>
                <a:path w="448945" h="2844800">
                  <a:moveTo>
                    <a:pt x="0" y="0"/>
                  </a:moveTo>
                  <a:lnTo>
                    <a:pt x="0" y="2844546"/>
                  </a:lnTo>
                  <a:lnTo>
                    <a:pt x="448818" y="2844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5">
                <a:alpha val="8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4381"/>
            <a:ext cx="12193905" cy="6867525"/>
            <a:chOff x="0" y="-4381"/>
            <a:chExt cx="12193905" cy="686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8877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4013453"/>
              <a:ext cx="448945" cy="2844800"/>
            </a:xfrm>
            <a:custGeom>
              <a:avLst/>
              <a:gdLst/>
              <a:ahLst/>
              <a:cxnLst/>
              <a:rect l="l" t="t" r="r" b="b"/>
              <a:pathLst>
                <a:path w="448945" h="2844800">
                  <a:moveTo>
                    <a:pt x="0" y="0"/>
                  </a:moveTo>
                  <a:lnTo>
                    <a:pt x="0" y="2844546"/>
                  </a:lnTo>
                  <a:lnTo>
                    <a:pt x="448818" y="2844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5">
                <a:alpha val="8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08353"/>
              <a:ext cx="10515599" cy="471754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76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dirty="0"/>
              <a:t>All</a:t>
            </a:r>
            <a:r>
              <a:rPr spc="-105" dirty="0"/>
              <a:t> </a:t>
            </a:r>
            <a:r>
              <a:rPr spc="-90" dirty="0"/>
              <a:t>launch</a:t>
            </a:r>
            <a:r>
              <a:rPr spc="-100" dirty="0"/>
              <a:t> </a:t>
            </a:r>
            <a:r>
              <a:rPr spc="-40" dirty="0"/>
              <a:t>sites</a:t>
            </a:r>
            <a:r>
              <a:rPr spc="-90" dirty="0"/>
              <a:t> </a:t>
            </a:r>
            <a:r>
              <a:rPr dirty="0"/>
              <a:t>global</a:t>
            </a:r>
            <a:r>
              <a:rPr spc="-95" dirty="0"/>
              <a:t> </a:t>
            </a:r>
            <a:r>
              <a:rPr spc="-50" dirty="0"/>
              <a:t>map</a:t>
            </a:r>
            <a:r>
              <a:rPr spc="-105" dirty="0"/>
              <a:t> </a:t>
            </a:r>
            <a:r>
              <a:rPr spc="-90" dirty="0"/>
              <a:t>markers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4381"/>
            <a:ext cx="12193905" cy="6867525"/>
            <a:chOff x="0" y="-4381"/>
            <a:chExt cx="12193905" cy="686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8877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4013453"/>
              <a:ext cx="448945" cy="2844800"/>
            </a:xfrm>
            <a:custGeom>
              <a:avLst/>
              <a:gdLst/>
              <a:ahLst/>
              <a:cxnLst/>
              <a:rect l="l" t="t" r="r" b="b"/>
              <a:pathLst>
                <a:path w="448945" h="2844800">
                  <a:moveTo>
                    <a:pt x="0" y="0"/>
                  </a:moveTo>
                  <a:lnTo>
                    <a:pt x="0" y="2844546"/>
                  </a:lnTo>
                  <a:lnTo>
                    <a:pt x="448818" y="2844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5">
                <a:alpha val="8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3425" y="1254252"/>
              <a:ext cx="10688573" cy="4771643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76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Markers</a:t>
            </a:r>
            <a:r>
              <a:rPr spc="-105" dirty="0"/>
              <a:t> </a:t>
            </a:r>
            <a:r>
              <a:rPr spc="-35" dirty="0"/>
              <a:t>showing</a:t>
            </a:r>
            <a:r>
              <a:rPr spc="-105" dirty="0"/>
              <a:t> </a:t>
            </a:r>
            <a:r>
              <a:rPr spc="-90" dirty="0"/>
              <a:t>launch</a:t>
            </a:r>
            <a:r>
              <a:rPr spc="-100" dirty="0"/>
              <a:t> </a:t>
            </a:r>
            <a:r>
              <a:rPr spc="-35" dirty="0"/>
              <a:t>sites</a:t>
            </a:r>
            <a:r>
              <a:rPr spc="-100" dirty="0"/>
              <a:t> </a:t>
            </a:r>
            <a:r>
              <a:rPr dirty="0"/>
              <a:t>with</a:t>
            </a:r>
            <a:r>
              <a:rPr spc="-100" dirty="0"/>
              <a:t> </a:t>
            </a:r>
            <a:r>
              <a:rPr dirty="0"/>
              <a:t>color</a:t>
            </a:r>
            <a:r>
              <a:rPr spc="-110" dirty="0"/>
              <a:t> </a:t>
            </a:r>
            <a:r>
              <a:rPr spc="-30" dirty="0"/>
              <a:t>labels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61577" y="6159272"/>
            <a:ext cx="120650" cy="132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25"/>
              </a:lnSpc>
            </a:pPr>
            <a:r>
              <a:rPr sz="900" spc="-25" dirty="0">
                <a:solidFill>
                  <a:srgbClr val="90C225"/>
                </a:solidFill>
                <a:latin typeface="Trebuchet MS"/>
                <a:cs typeface="Trebuchet MS"/>
              </a:rPr>
              <a:t>37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62455"/>
            <a:ext cx="10091927" cy="506501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376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Launch</a:t>
            </a:r>
            <a:r>
              <a:rPr spc="-85" dirty="0"/>
              <a:t> </a:t>
            </a:r>
            <a:r>
              <a:rPr spc="-55" dirty="0"/>
              <a:t>Site</a:t>
            </a:r>
            <a:r>
              <a:rPr spc="-75" dirty="0"/>
              <a:t> </a:t>
            </a:r>
            <a:r>
              <a:rPr spc="-70" dirty="0"/>
              <a:t>distance </a:t>
            </a:r>
            <a:r>
              <a:rPr spc="65" dirty="0"/>
              <a:t>to</a:t>
            </a:r>
            <a:r>
              <a:rPr spc="-85" dirty="0"/>
              <a:t> landmarks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4381"/>
            <a:ext cx="12193905" cy="6867525"/>
            <a:chOff x="0" y="-4381"/>
            <a:chExt cx="12193905" cy="686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8877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4013453"/>
              <a:ext cx="448945" cy="2844800"/>
            </a:xfrm>
            <a:custGeom>
              <a:avLst/>
              <a:gdLst/>
              <a:ahLst/>
              <a:cxnLst/>
              <a:rect l="l" t="t" r="r" b="b"/>
              <a:pathLst>
                <a:path w="448945" h="2844800">
                  <a:moveTo>
                    <a:pt x="0" y="0"/>
                  </a:moveTo>
                  <a:lnTo>
                    <a:pt x="0" y="2844546"/>
                  </a:lnTo>
                  <a:lnTo>
                    <a:pt x="448818" y="2844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5">
                <a:alpha val="8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4381"/>
            <a:ext cx="12193905" cy="6867525"/>
            <a:chOff x="0" y="-4381"/>
            <a:chExt cx="12193905" cy="686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8877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4013453"/>
              <a:ext cx="448945" cy="2844800"/>
            </a:xfrm>
            <a:custGeom>
              <a:avLst/>
              <a:gdLst/>
              <a:ahLst/>
              <a:cxnLst/>
              <a:rect l="l" t="t" r="r" b="b"/>
              <a:pathLst>
                <a:path w="448945" h="2844800">
                  <a:moveTo>
                    <a:pt x="0" y="0"/>
                  </a:moveTo>
                  <a:lnTo>
                    <a:pt x="0" y="2844546"/>
                  </a:lnTo>
                  <a:lnTo>
                    <a:pt x="448818" y="2844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5">
                <a:alpha val="8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231912" y="6342882"/>
            <a:ext cx="1460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90C225"/>
                </a:solidFill>
                <a:latin typeface="Trebuchet MS"/>
                <a:cs typeface="Trebuchet MS"/>
              </a:rPr>
              <a:t>39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453896"/>
            <a:ext cx="10687049" cy="4772393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784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z="2500" spc="-70" dirty="0"/>
              <a:t>Pie</a:t>
            </a:r>
            <a:r>
              <a:rPr sz="2500" spc="-90" dirty="0"/>
              <a:t> </a:t>
            </a:r>
            <a:r>
              <a:rPr sz="2500" spc="-20" dirty="0"/>
              <a:t>chart</a:t>
            </a:r>
            <a:r>
              <a:rPr sz="2500" spc="-65" dirty="0"/>
              <a:t> </a:t>
            </a:r>
            <a:r>
              <a:rPr sz="2500" spc="-25" dirty="0"/>
              <a:t>showing</a:t>
            </a:r>
            <a:r>
              <a:rPr sz="2500" spc="-55" dirty="0"/>
              <a:t> </a:t>
            </a:r>
            <a:r>
              <a:rPr sz="2500" dirty="0"/>
              <a:t>the</a:t>
            </a:r>
            <a:r>
              <a:rPr sz="2500" spc="-65" dirty="0"/>
              <a:t> </a:t>
            </a:r>
            <a:r>
              <a:rPr sz="2500" spc="-130" dirty="0"/>
              <a:t>success</a:t>
            </a:r>
            <a:r>
              <a:rPr sz="2500" spc="-35" dirty="0"/>
              <a:t> </a:t>
            </a:r>
            <a:r>
              <a:rPr sz="2500" spc="-55" dirty="0"/>
              <a:t>percentage</a:t>
            </a:r>
            <a:r>
              <a:rPr sz="2500" spc="-65" dirty="0"/>
              <a:t> </a:t>
            </a:r>
            <a:r>
              <a:rPr sz="2500" spc="-75" dirty="0"/>
              <a:t>achieved</a:t>
            </a:r>
            <a:r>
              <a:rPr sz="2500" spc="-60" dirty="0"/>
              <a:t> </a:t>
            </a:r>
            <a:r>
              <a:rPr sz="2500" dirty="0"/>
              <a:t>by</a:t>
            </a:r>
            <a:r>
              <a:rPr sz="2500" spc="-55" dirty="0"/>
              <a:t> </a:t>
            </a:r>
            <a:r>
              <a:rPr sz="2500" spc="-105" dirty="0"/>
              <a:t>each</a:t>
            </a:r>
            <a:r>
              <a:rPr sz="2500" spc="-60" dirty="0"/>
              <a:t> </a:t>
            </a:r>
            <a:r>
              <a:rPr sz="2500" spc="-65" dirty="0"/>
              <a:t>launch </a:t>
            </a:r>
            <a:r>
              <a:rPr sz="2500" spc="-20" dirty="0"/>
              <a:t>site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07" y="417855"/>
            <a:ext cx="24453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09076" y="6146572"/>
            <a:ext cx="85725" cy="1581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spc="-50" dirty="0">
                <a:solidFill>
                  <a:srgbClr val="90C225"/>
                </a:solidFill>
                <a:latin typeface="Trebuchet MS"/>
                <a:cs typeface="Trebuchet MS"/>
              </a:rPr>
              <a:t>4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6807" y="1324613"/>
            <a:ext cx="9608185" cy="4212590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8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Project</a:t>
            </a:r>
            <a:r>
              <a:rPr sz="2200" spc="-1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-10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469265" marR="5080" algn="just">
              <a:lnSpc>
                <a:spcPts val="1939"/>
              </a:lnSpc>
              <a:spcBef>
                <a:spcPts val="1460"/>
              </a:spcBef>
            </a:pPr>
            <a:r>
              <a:rPr sz="18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Space</a:t>
            </a:r>
            <a:r>
              <a:rPr sz="1800" spc="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X</a:t>
            </a:r>
            <a:r>
              <a:rPr sz="1800" spc="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advertises</a:t>
            </a:r>
            <a:r>
              <a:rPr sz="1800" spc="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Falcon</a:t>
            </a:r>
            <a:r>
              <a:rPr sz="1800" spc="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3A2E06"/>
                </a:solidFill>
                <a:latin typeface="Microsoft Sans Serif"/>
                <a:cs typeface="Microsoft Sans Serif"/>
              </a:rPr>
              <a:t>9</a:t>
            </a:r>
            <a:r>
              <a:rPr sz="1800" spc="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rocket</a:t>
            </a:r>
            <a:r>
              <a:rPr sz="1800" spc="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on</a:t>
            </a:r>
            <a:r>
              <a:rPr sz="1800" spc="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its</a:t>
            </a:r>
            <a:r>
              <a:rPr sz="1800" spc="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website</a:t>
            </a:r>
            <a:r>
              <a:rPr sz="1800" spc="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</a:t>
            </a:r>
            <a:r>
              <a:rPr sz="1800" spc="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1800" spc="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cost</a:t>
            </a:r>
            <a:r>
              <a:rPr sz="18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1800" spc="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3A2E06"/>
                </a:solidFill>
                <a:latin typeface="Microsoft Sans Serif"/>
                <a:cs typeface="Microsoft Sans Serif"/>
              </a:rPr>
              <a:t>62</a:t>
            </a:r>
            <a:r>
              <a:rPr sz="1800" spc="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million</a:t>
            </a:r>
            <a:r>
              <a:rPr sz="18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dollars;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other</a:t>
            </a:r>
            <a:r>
              <a:rPr sz="1800" spc="1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1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cost</a:t>
            </a:r>
            <a:r>
              <a:rPr sz="1800" spc="1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upward</a:t>
            </a:r>
            <a:r>
              <a:rPr sz="1800" spc="1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1800" spc="1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3A2E06"/>
                </a:solidFill>
                <a:latin typeface="Microsoft Sans Serif"/>
                <a:cs typeface="Microsoft Sans Serif"/>
              </a:rPr>
              <a:t>165</a:t>
            </a:r>
            <a:r>
              <a:rPr sz="1800" spc="1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million</a:t>
            </a:r>
            <a:r>
              <a:rPr sz="1800" spc="1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dollars</a:t>
            </a:r>
            <a:r>
              <a:rPr sz="1800" spc="1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each,</a:t>
            </a:r>
            <a:r>
              <a:rPr sz="1800" spc="1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much</a:t>
            </a:r>
            <a:r>
              <a:rPr sz="1800" spc="1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1800" spc="1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800" spc="1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savings</a:t>
            </a:r>
            <a:r>
              <a:rPr sz="1800" spc="1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is</a:t>
            </a:r>
            <a:r>
              <a:rPr sz="1800" spc="1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because </a:t>
            </a:r>
            <a:r>
              <a:rPr sz="18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Space</a:t>
            </a:r>
            <a:r>
              <a:rPr sz="1800" spc="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X</a:t>
            </a:r>
            <a:r>
              <a:rPr sz="1800" spc="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can</a:t>
            </a:r>
            <a:r>
              <a:rPr sz="1800" spc="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reuse</a:t>
            </a:r>
            <a:r>
              <a:rPr sz="1800" spc="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first</a:t>
            </a:r>
            <a:r>
              <a:rPr sz="1800" spc="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stage.</a:t>
            </a:r>
            <a:r>
              <a:rPr sz="1800" spc="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Therefore,</a:t>
            </a:r>
            <a:r>
              <a:rPr sz="1800" spc="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if</a:t>
            </a:r>
            <a:r>
              <a:rPr sz="1800" spc="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can</a:t>
            </a:r>
            <a:r>
              <a:rPr sz="1800" spc="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if</a:t>
            </a:r>
            <a:r>
              <a:rPr sz="1800" spc="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first</a:t>
            </a:r>
            <a:r>
              <a:rPr sz="1800" spc="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stage</a:t>
            </a:r>
            <a:r>
              <a:rPr sz="1800" spc="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will</a:t>
            </a:r>
            <a:r>
              <a:rPr sz="1800" spc="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land,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can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determine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cost</a:t>
            </a:r>
            <a:r>
              <a:rPr sz="18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18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18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launch.</a:t>
            </a:r>
            <a:r>
              <a:rPr sz="18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This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information</a:t>
            </a:r>
            <a:r>
              <a:rPr sz="18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can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be</a:t>
            </a:r>
            <a:r>
              <a:rPr sz="18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used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if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an</a:t>
            </a:r>
            <a:r>
              <a:rPr sz="18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alternate</a:t>
            </a:r>
            <a:r>
              <a:rPr sz="18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company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wants</a:t>
            </a:r>
            <a:r>
              <a:rPr sz="1800" spc="2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1800" spc="2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bid</a:t>
            </a:r>
            <a:r>
              <a:rPr sz="1800" spc="2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against</a:t>
            </a:r>
            <a:r>
              <a:rPr sz="1800" spc="204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space</a:t>
            </a:r>
            <a:r>
              <a:rPr sz="1800" spc="204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X</a:t>
            </a:r>
            <a:r>
              <a:rPr sz="1800" spc="204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1800" spc="2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1800" spc="2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rocket</a:t>
            </a:r>
            <a:r>
              <a:rPr sz="1800" spc="2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launch.</a:t>
            </a:r>
            <a:r>
              <a:rPr sz="1800" spc="204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This</a:t>
            </a:r>
            <a:r>
              <a:rPr sz="1800" spc="19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goal</a:t>
            </a:r>
            <a:r>
              <a:rPr sz="1800" spc="2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1800" spc="2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800" spc="19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project</a:t>
            </a:r>
            <a:r>
              <a:rPr sz="1800" spc="204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is</a:t>
            </a:r>
            <a:r>
              <a:rPr sz="1800" spc="204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1800" spc="204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create</a:t>
            </a:r>
            <a:r>
              <a:rPr sz="1800" spc="204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a </a:t>
            </a:r>
            <a:r>
              <a:rPr sz="18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machine</a:t>
            </a:r>
            <a:r>
              <a:rPr sz="18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learning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pipeline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 to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predict</a:t>
            </a:r>
            <a:r>
              <a:rPr sz="1800" spc="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if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first</a:t>
            </a:r>
            <a:r>
              <a:rPr sz="1800" spc="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stage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 will</a:t>
            </a:r>
            <a:r>
              <a:rPr sz="18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land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successfully.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you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want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find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6595" lvl="1" indent="-226695" algn="just">
              <a:lnSpc>
                <a:spcPct val="100000"/>
              </a:lnSpc>
              <a:spcBef>
                <a:spcPts val="1210"/>
              </a:spcBef>
              <a:buChar char="-"/>
              <a:tabLst>
                <a:tab pos="696595" algn="l"/>
              </a:tabLst>
            </a:pPr>
            <a:r>
              <a:rPr sz="18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What</a:t>
            </a:r>
            <a:r>
              <a:rPr sz="18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factors</a:t>
            </a:r>
            <a:r>
              <a:rPr sz="18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determine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if</a:t>
            </a:r>
            <a:r>
              <a:rPr sz="18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rocket</a:t>
            </a:r>
            <a:r>
              <a:rPr sz="18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will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land</a:t>
            </a:r>
            <a:r>
              <a:rPr sz="18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successfully?</a:t>
            </a:r>
            <a:endParaRPr sz="1800">
              <a:latin typeface="Microsoft Sans Serif"/>
              <a:cs typeface="Microsoft Sans Serif"/>
            </a:endParaRPr>
          </a:p>
          <a:p>
            <a:pPr marL="698500" marR="315595" lvl="1" indent="-228600">
              <a:lnSpc>
                <a:spcPts val="1939"/>
              </a:lnSpc>
              <a:spcBef>
                <a:spcPts val="1435"/>
              </a:spcBef>
              <a:buChar char="-"/>
              <a:tabLst>
                <a:tab pos="698500" algn="l"/>
              </a:tabLst>
            </a:pPr>
            <a:r>
              <a:rPr sz="1800" spc="-105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interaction</a:t>
            </a:r>
            <a:r>
              <a:rPr sz="18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amongst</a:t>
            </a:r>
            <a:r>
              <a:rPr sz="18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various</a:t>
            </a:r>
            <a:r>
              <a:rPr sz="18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that</a:t>
            </a:r>
            <a:r>
              <a:rPr sz="18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determine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rate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18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successful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696595" lvl="1" indent="-226695" algn="just">
              <a:lnSpc>
                <a:spcPct val="100000"/>
              </a:lnSpc>
              <a:spcBef>
                <a:spcPts val="1160"/>
              </a:spcBef>
              <a:buChar char="-"/>
              <a:tabLst>
                <a:tab pos="696595" algn="l"/>
              </a:tabLst>
            </a:pPr>
            <a:r>
              <a:rPr sz="18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What</a:t>
            </a:r>
            <a:r>
              <a:rPr sz="18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operating</a:t>
            </a:r>
            <a:r>
              <a:rPr sz="18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needs</a:t>
            </a:r>
            <a:r>
              <a:rPr sz="18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18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be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in</a:t>
            </a:r>
            <a:r>
              <a:rPr sz="18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place</a:t>
            </a:r>
            <a:r>
              <a:rPr sz="18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18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ensure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a </a:t>
            </a:r>
            <a:r>
              <a:rPr sz="18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A2E06"/>
                </a:solidFill>
                <a:latin typeface="Microsoft Sans Serif"/>
                <a:cs typeface="Microsoft Sans Serif"/>
              </a:rPr>
              <a:t>landing </a:t>
            </a:r>
            <a:r>
              <a:rPr sz="18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program.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42822"/>
            <a:ext cx="7791449" cy="44401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2269" rIns="0" bIns="0" rtlCol="0">
            <a:spAutoFit/>
          </a:bodyPr>
          <a:lstStyle/>
          <a:p>
            <a:pPr marL="472440">
              <a:lnSpc>
                <a:spcPct val="100000"/>
              </a:lnSpc>
              <a:spcBef>
                <a:spcPts val="100"/>
              </a:spcBef>
            </a:pPr>
            <a:r>
              <a:rPr sz="2500" spc="-70" dirty="0"/>
              <a:t>Pie</a:t>
            </a:r>
            <a:r>
              <a:rPr sz="2500" spc="-65" dirty="0"/>
              <a:t> </a:t>
            </a:r>
            <a:r>
              <a:rPr sz="2500" spc="-20" dirty="0"/>
              <a:t>chart</a:t>
            </a:r>
            <a:r>
              <a:rPr sz="2500" spc="-55" dirty="0"/>
              <a:t> </a:t>
            </a:r>
            <a:r>
              <a:rPr sz="2500" spc="-25" dirty="0"/>
              <a:t>showing</a:t>
            </a:r>
            <a:r>
              <a:rPr sz="2500" spc="-45" dirty="0"/>
              <a:t> </a:t>
            </a:r>
            <a:r>
              <a:rPr sz="2500" dirty="0"/>
              <a:t>the</a:t>
            </a:r>
            <a:r>
              <a:rPr sz="2500" spc="-60" dirty="0"/>
              <a:t> </a:t>
            </a:r>
            <a:r>
              <a:rPr sz="2500" spc="-90" dirty="0"/>
              <a:t>Launch</a:t>
            </a:r>
            <a:r>
              <a:rPr sz="2500" spc="-55" dirty="0"/>
              <a:t> </a:t>
            </a:r>
            <a:r>
              <a:rPr sz="2500" dirty="0"/>
              <a:t>site</a:t>
            </a:r>
            <a:r>
              <a:rPr sz="2500" spc="-50" dirty="0"/>
              <a:t> </a:t>
            </a:r>
            <a:r>
              <a:rPr sz="2500" dirty="0"/>
              <a:t>with</a:t>
            </a:r>
            <a:r>
              <a:rPr sz="2500" spc="-50" dirty="0"/>
              <a:t> </a:t>
            </a:r>
            <a:r>
              <a:rPr sz="2500" dirty="0"/>
              <a:t>the</a:t>
            </a:r>
            <a:r>
              <a:rPr sz="2500" spc="-55" dirty="0"/>
              <a:t> </a:t>
            </a:r>
            <a:r>
              <a:rPr sz="2500" spc="-20" dirty="0"/>
              <a:t>highest</a:t>
            </a:r>
            <a:r>
              <a:rPr sz="2500" spc="-50" dirty="0"/>
              <a:t> </a:t>
            </a:r>
            <a:r>
              <a:rPr sz="2500" spc="-65" dirty="0"/>
              <a:t>launch</a:t>
            </a:r>
            <a:r>
              <a:rPr sz="2500" spc="-55" dirty="0"/>
              <a:t> </a:t>
            </a:r>
            <a:r>
              <a:rPr sz="2500" spc="-130" dirty="0"/>
              <a:t>success</a:t>
            </a:r>
            <a:r>
              <a:rPr sz="2500" spc="-40" dirty="0"/>
              <a:t> </a:t>
            </a:r>
            <a:r>
              <a:rPr sz="2500" spc="-10" dirty="0"/>
              <a:t>ratio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11062716" y="6439502"/>
            <a:ext cx="24892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Trebuchet MS"/>
                <a:cs typeface="Trebuchet MS"/>
              </a:rPr>
              <a:t>40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90750"/>
            <a:ext cx="10515599" cy="378636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6696" rIns="0" bIns="0" rtlCol="0">
            <a:spAutoFit/>
          </a:bodyPr>
          <a:lstStyle/>
          <a:p>
            <a:pPr marL="207010" marR="5080">
              <a:lnSpc>
                <a:spcPts val="2700"/>
              </a:lnSpc>
              <a:spcBef>
                <a:spcPts val="440"/>
              </a:spcBef>
            </a:pPr>
            <a:r>
              <a:rPr sz="2500" spc="-60" dirty="0"/>
              <a:t>Scatter</a:t>
            </a:r>
            <a:r>
              <a:rPr sz="2500" spc="-15" dirty="0"/>
              <a:t> </a:t>
            </a:r>
            <a:r>
              <a:rPr sz="2500" dirty="0"/>
              <a:t>plot</a:t>
            </a:r>
            <a:r>
              <a:rPr sz="2500" spc="-10" dirty="0"/>
              <a:t> </a:t>
            </a:r>
            <a:r>
              <a:rPr sz="2500" dirty="0"/>
              <a:t>of</a:t>
            </a:r>
            <a:r>
              <a:rPr sz="2500" spc="-20" dirty="0"/>
              <a:t> </a:t>
            </a:r>
            <a:r>
              <a:rPr sz="2500" spc="-80" dirty="0"/>
              <a:t>Payload</a:t>
            </a:r>
            <a:r>
              <a:rPr sz="2500" spc="-10" dirty="0"/>
              <a:t> </a:t>
            </a:r>
            <a:r>
              <a:rPr sz="2500" dirty="0"/>
              <a:t>vs</a:t>
            </a:r>
            <a:r>
              <a:rPr sz="2500" spc="-10" dirty="0"/>
              <a:t> </a:t>
            </a:r>
            <a:r>
              <a:rPr sz="2500" spc="-90" dirty="0"/>
              <a:t>Launch</a:t>
            </a:r>
            <a:r>
              <a:rPr sz="2500" spc="-20" dirty="0"/>
              <a:t> </a:t>
            </a:r>
            <a:r>
              <a:rPr sz="2500" spc="-75" dirty="0"/>
              <a:t>Outcome</a:t>
            </a:r>
            <a:r>
              <a:rPr sz="2500" spc="-15" dirty="0"/>
              <a:t> </a:t>
            </a:r>
            <a:r>
              <a:rPr sz="2500" dirty="0"/>
              <a:t>for</a:t>
            </a:r>
            <a:r>
              <a:rPr sz="2500" spc="-20" dirty="0"/>
              <a:t> </a:t>
            </a:r>
            <a:r>
              <a:rPr sz="2500" dirty="0"/>
              <a:t>all</a:t>
            </a:r>
            <a:r>
              <a:rPr sz="2500" spc="-10" dirty="0"/>
              <a:t> </a:t>
            </a:r>
            <a:r>
              <a:rPr sz="2500" spc="-45" dirty="0"/>
              <a:t>sites,</a:t>
            </a:r>
            <a:r>
              <a:rPr sz="2500" spc="-10" dirty="0"/>
              <a:t> </a:t>
            </a:r>
            <a:r>
              <a:rPr sz="2500" dirty="0"/>
              <a:t>with</a:t>
            </a:r>
            <a:r>
              <a:rPr sz="2500" spc="-15" dirty="0"/>
              <a:t> </a:t>
            </a:r>
            <a:r>
              <a:rPr sz="2500" spc="-10" dirty="0"/>
              <a:t>different </a:t>
            </a:r>
            <a:r>
              <a:rPr sz="2500" spc="-30" dirty="0"/>
              <a:t>payload</a:t>
            </a:r>
            <a:r>
              <a:rPr sz="2500" spc="-70" dirty="0"/>
              <a:t> </a:t>
            </a:r>
            <a:r>
              <a:rPr sz="2500" spc="-50" dirty="0"/>
              <a:t>selected</a:t>
            </a:r>
            <a:r>
              <a:rPr sz="2500" spc="-70" dirty="0"/>
              <a:t> </a:t>
            </a:r>
            <a:r>
              <a:rPr sz="2500" dirty="0"/>
              <a:t>in</a:t>
            </a:r>
            <a:r>
              <a:rPr sz="2500" spc="-80" dirty="0"/>
              <a:t> </a:t>
            </a:r>
            <a:r>
              <a:rPr sz="2500" dirty="0"/>
              <a:t>the</a:t>
            </a:r>
            <a:r>
              <a:rPr sz="2500" spc="-75" dirty="0"/>
              <a:t> </a:t>
            </a:r>
            <a:r>
              <a:rPr sz="2500" spc="-30" dirty="0"/>
              <a:t>range</a:t>
            </a:r>
            <a:r>
              <a:rPr sz="2500" spc="-75" dirty="0"/>
              <a:t> </a:t>
            </a:r>
            <a:r>
              <a:rPr sz="2500" spc="-10" dirty="0"/>
              <a:t>slider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11062716" y="6439502"/>
            <a:ext cx="24892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Trebuchet MS"/>
                <a:cs typeface="Trebuchet MS"/>
              </a:rPr>
              <a:t>41</a:t>
            </a:fld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4381"/>
            <a:ext cx="12193905" cy="6867525"/>
            <a:chOff x="0" y="-4381"/>
            <a:chExt cx="12193905" cy="686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8877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4013453"/>
              <a:ext cx="448945" cy="2844800"/>
            </a:xfrm>
            <a:custGeom>
              <a:avLst/>
              <a:gdLst/>
              <a:ahLst/>
              <a:cxnLst/>
              <a:rect l="l" t="t" r="r" b="b"/>
              <a:pathLst>
                <a:path w="448945" h="2844800">
                  <a:moveTo>
                    <a:pt x="0" y="0"/>
                  </a:moveTo>
                  <a:lnTo>
                    <a:pt x="0" y="2844546"/>
                  </a:lnTo>
                  <a:lnTo>
                    <a:pt x="448818" y="2844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5">
                <a:alpha val="8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5485" y="804246"/>
            <a:ext cx="2621915" cy="109728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>
              <a:lnSpc>
                <a:spcPts val="3990"/>
              </a:lnSpc>
              <a:spcBef>
                <a:spcPts val="610"/>
              </a:spcBef>
            </a:pPr>
            <a:r>
              <a:rPr sz="3700" spc="-105" dirty="0">
                <a:solidFill>
                  <a:srgbClr val="0A48CA"/>
                </a:solidFill>
                <a:latin typeface="Microsoft Sans Serif"/>
                <a:cs typeface="Microsoft Sans Serif"/>
              </a:rPr>
              <a:t>Classification </a:t>
            </a:r>
            <a:r>
              <a:rPr sz="37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Accuracy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68402" y="818134"/>
            <a:ext cx="56476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120" dirty="0">
                <a:solidFill>
                  <a:srgbClr val="404040"/>
                </a:solidFill>
              </a:rPr>
              <a:t>The</a:t>
            </a:r>
            <a:r>
              <a:rPr sz="2200" spc="-30" dirty="0">
                <a:solidFill>
                  <a:srgbClr val="404040"/>
                </a:solidFill>
              </a:rPr>
              <a:t> </a:t>
            </a:r>
            <a:r>
              <a:rPr sz="2200" spc="-40" dirty="0">
                <a:solidFill>
                  <a:srgbClr val="404040"/>
                </a:solidFill>
              </a:rPr>
              <a:t>decision</a:t>
            </a:r>
            <a:r>
              <a:rPr sz="2200" spc="-105" dirty="0">
                <a:solidFill>
                  <a:srgbClr val="404040"/>
                </a:solidFill>
              </a:rPr>
              <a:t> </a:t>
            </a:r>
            <a:r>
              <a:rPr sz="2200" dirty="0">
                <a:solidFill>
                  <a:srgbClr val="404040"/>
                </a:solidFill>
              </a:rPr>
              <a:t>tree</a:t>
            </a:r>
            <a:r>
              <a:rPr sz="2200" spc="-55" dirty="0">
                <a:solidFill>
                  <a:srgbClr val="404040"/>
                </a:solidFill>
              </a:rPr>
              <a:t> </a:t>
            </a:r>
            <a:r>
              <a:rPr sz="2200" spc="-50" dirty="0">
                <a:solidFill>
                  <a:srgbClr val="404040"/>
                </a:solidFill>
              </a:rPr>
              <a:t>classifier</a:t>
            </a:r>
            <a:r>
              <a:rPr sz="2200" spc="-65" dirty="0">
                <a:solidFill>
                  <a:srgbClr val="404040"/>
                </a:solidFill>
              </a:rPr>
              <a:t> </a:t>
            </a:r>
            <a:r>
              <a:rPr sz="2200" dirty="0">
                <a:solidFill>
                  <a:srgbClr val="404040"/>
                </a:solidFill>
              </a:rPr>
              <a:t>is</a:t>
            </a:r>
            <a:r>
              <a:rPr sz="2200" spc="-50" dirty="0">
                <a:solidFill>
                  <a:srgbClr val="404040"/>
                </a:solidFill>
              </a:rPr>
              <a:t> </a:t>
            </a:r>
            <a:r>
              <a:rPr sz="2200" dirty="0">
                <a:solidFill>
                  <a:srgbClr val="404040"/>
                </a:solidFill>
              </a:rPr>
              <a:t>the</a:t>
            </a:r>
            <a:r>
              <a:rPr sz="2200" spc="-65" dirty="0">
                <a:solidFill>
                  <a:srgbClr val="404040"/>
                </a:solidFill>
              </a:rPr>
              <a:t> </a:t>
            </a:r>
            <a:r>
              <a:rPr sz="2200" spc="-20" dirty="0">
                <a:solidFill>
                  <a:srgbClr val="404040"/>
                </a:solidFill>
              </a:rPr>
              <a:t>model</a:t>
            </a:r>
            <a:r>
              <a:rPr sz="2200" spc="-70" dirty="0">
                <a:solidFill>
                  <a:srgbClr val="404040"/>
                </a:solidFill>
              </a:rPr>
              <a:t> </a:t>
            </a:r>
            <a:r>
              <a:rPr sz="2200" spc="-20" dirty="0">
                <a:solidFill>
                  <a:srgbClr val="404040"/>
                </a:solidFill>
              </a:rPr>
              <a:t>with </a:t>
            </a:r>
            <a:r>
              <a:rPr sz="2200" dirty="0">
                <a:solidFill>
                  <a:srgbClr val="404040"/>
                </a:solidFill>
              </a:rPr>
              <a:t>the</a:t>
            </a:r>
            <a:r>
              <a:rPr sz="2200" spc="-45" dirty="0">
                <a:solidFill>
                  <a:srgbClr val="404040"/>
                </a:solidFill>
              </a:rPr>
              <a:t> </a:t>
            </a:r>
            <a:r>
              <a:rPr sz="2200" spc="-20" dirty="0">
                <a:solidFill>
                  <a:srgbClr val="404040"/>
                </a:solidFill>
              </a:rPr>
              <a:t>highest</a:t>
            </a:r>
            <a:r>
              <a:rPr sz="2200" spc="-55" dirty="0">
                <a:solidFill>
                  <a:srgbClr val="404040"/>
                </a:solidFill>
              </a:rPr>
              <a:t> </a:t>
            </a:r>
            <a:r>
              <a:rPr sz="2200" spc="-50" dirty="0">
                <a:solidFill>
                  <a:srgbClr val="404040"/>
                </a:solidFill>
              </a:rPr>
              <a:t>classification </a:t>
            </a:r>
            <a:r>
              <a:rPr sz="2200" spc="-10" dirty="0">
                <a:solidFill>
                  <a:srgbClr val="404040"/>
                </a:solidFill>
              </a:rPr>
              <a:t>accuracy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784" y="2815590"/>
            <a:ext cx="11164823" cy="332079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88116" y="6439502"/>
            <a:ext cx="185420" cy="202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spc="-25" dirty="0">
                <a:solidFill>
                  <a:srgbClr val="7E7E7E"/>
                </a:solidFill>
                <a:latin typeface="Trebuchet MS"/>
                <a:cs typeface="Trebuchet MS"/>
              </a:rPr>
              <a:t>43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072893"/>
            <a:ext cx="5322570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confusion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matrix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tree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shows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that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can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distinguish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classes. 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major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problem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is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 false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positives</a:t>
            </a:r>
            <a:endParaRPr sz="2200">
              <a:latin typeface="Microsoft Sans Serif"/>
              <a:cs typeface="Microsoft Sans Serif"/>
            </a:endParaRPr>
          </a:p>
          <a:p>
            <a:pPr marL="355600" marR="653415">
              <a:lnSpc>
                <a:spcPct val="100000"/>
              </a:lnSpc>
            </a:pP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.i.e.,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marked 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as 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by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classifier.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725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Confusion</a:t>
            </a:r>
            <a:r>
              <a:rPr spc="-160" dirty="0"/>
              <a:t> </a:t>
            </a:r>
            <a:r>
              <a:rPr spc="-55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1581" y="1880616"/>
            <a:ext cx="4281665" cy="30967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44029"/>
            <a:ext cx="9753600" cy="3440429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can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conclude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that:</a:t>
            </a:r>
            <a:endParaRPr sz="2200">
              <a:latin typeface="Microsoft Sans Serif"/>
              <a:cs typeface="Microsoft Sans Serif"/>
            </a:endParaRPr>
          </a:p>
          <a:p>
            <a:pPr marL="355600" marR="175895" indent="-3429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larger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flight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amount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at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site,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greater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rate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at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a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Launch</a:t>
            </a:r>
            <a:r>
              <a:rPr sz="22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04040"/>
                </a:solidFill>
                <a:latin typeface="Microsoft Sans Serif"/>
                <a:cs typeface="Microsoft Sans Serif"/>
              </a:rPr>
              <a:t>success</a:t>
            </a:r>
            <a:r>
              <a:rPr sz="22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rate</a:t>
            </a:r>
            <a:r>
              <a:rPr sz="22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started</a:t>
            </a:r>
            <a:r>
              <a:rPr sz="22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sz="22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in</a:t>
            </a:r>
            <a:r>
              <a:rPr sz="2200" spc="3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04040"/>
                </a:solidFill>
                <a:latin typeface="Microsoft Sans Serif"/>
                <a:cs typeface="Microsoft Sans Serif"/>
              </a:rPr>
              <a:t>2013</a:t>
            </a:r>
            <a:r>
              <a:rPr sz="22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till</a:t>
            </a:r>
            <a:r>
              <a:rPr sz="22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Orbits</a:t>
            </a:r>
            <a:r>
              <a:rPr sz="2200" spc="-1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404040"/>
                </a:solidFill>
                <a:latin typeface="Microsoft Sans Serif"/>
                <a:cs typeface="Microsoft Sans Serif"/>
              </a:rPr>
              <a:t>ES-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L1,</a:t>
            </a:r>
            <a:r>
              <a:rPr sz="2200" spc="-1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404040"/>
                </a:solidFill>
                <a:latin typeface="Microsoft Sans Serif"/>
                <a:cs typeface="Microsoft Sans Serif"/>
              </a:rPr>
              <a:t>GEO,</a:t>
            </a:r>
            <a:r>
              <a:rPr sz="2200" spc="6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404040"/>
                </a:solidFill>
                <a:latin typeface="Microsoft Sans Serif"/>
                <a:cs typeface="Microsoft Sans Serif"/>
              </a:rPr>
              <a:t>HEO,</a:t>
            </a:r>
            <a:r>
              <a:rPr sz="22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404040"/>
                </a:solidFill>
                <a:latin typeface="Microsoft Sans Serif"/>
                <a:cs typeface="Microsoft Sans Serif"/>
              </a:rPr>
              <a:t>SSO,</a:t>
            </a:r>
            <a:r>
              <a:rPr sz="22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404040"/>
                </a:solidFill>
                <a:latin typeface="Microsoft Sans Serif"/>
                <a:cs typeface="Microsoft Sans Serif"/>
              </a:rPr>
              <a:t>VLEO</a:t>
            </a:r>
            <a:r>
              <a:rPr sz="22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had</a:t>
            </a:r>
            <a:r>
              <a:rPr sz="22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most</a:t>
            </a:r>
            <a:r>
              <a:rPr sz="22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04040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75" dirty="0">
                <a:solidFill>
                  <a:srgbClr val="3A2E06"/>
                </a:solidFill>
                <a:latin typeface="Microsoft Sans Serif"/>
                <a:cs typeface="Microsoft Sans Serif"/>
              </a:rPr>
              <a:t>KSC</a:t>
            </a:r>
            <a:r>
              <a:rPr sz="2200" spc="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3A2E06"/>
                </a:solidFill>
                <a:latin typeface="Microsoft Sans Serif"/>
                <a:cs typeface="Microsoft Sans Serif"/>
              </a:rPr>
              <a:t>LC-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39A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had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most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any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tree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classifier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is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best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this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task.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7855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4381"/>
            <a:ext cx="12193905" cy="6867525"/>
            <a:chOff x="0" y="-4381"/>
            <a:chExt cx="12193905" cy="686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8877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4013453"/>
              <a:ext cx="448945" cy="2844800"/>
            </a:xfrm>
            <a:custGeom>
              <a:avLst/>
              <a:gdLst/>
              <a:ahLst/>
              <a:cxnLst/>
              <a:rect l="l" t="t" r="r" b="b"/>
              <a:pathLst>
                <a:path w="448945" h="2844800">
                  <a:moveTo>
                    <a:pt x="0" y="0"/>
                  </a:moveTo>
                  <a:lnTo>
                    <a:pt x="0" y="2844546"/>
                  </a:lnTo>
                  <a:lnTo>
                    <a:pt x="448818" y="2844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5">
                <a:alpha val="8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4381"/>
            <a:ext cx="12193905" cy="6867525"/>
            <a:chOff x="0" y="-4381"/>
            <a:chExt cx="12193905" cy="686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71456" y="381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8000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25312" y="3681602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54" y="0"/>
                  </a:moveTo>
                  <a:lnTo>
                    <a:pt x="0" y="317658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1339" y="0"/>
              <a:ext cx="3007995" cy="6858000"/>
            </a:xfrm>
            <a:custGeom>
              <a:avLst/>
              <a:gdLst/>
              <a:ahLst/>
              <a:cxnLst/>
              <a:rect l="l" t="t" r="r" b="b"/>
              <a:pathLst>
                <a:path w="3007995" h="6858000">
                  <a:moveTo>
                    <a:pt x="3007614" y="0"/>
                  </a:moveTo>
                  <a:lnTo>
                    <a:pt x="2043214" y="0"/>
                  </a:lnTo>
                  <a:lnTo>
                    <a:pt x="0" y="6858000"/>
                  </a:lnTo>
                  <a:lnTo>
                    <a:pt x="3007614" y="6858000"/>
                  </a:lnTo>
                  <a:lnTo>
                    <a:pt x="3007614" y="0"/>
                  </a:lnTo>
                  <a:close/>
                </a:path>
              </a:pathLst>
            </a:custGeom>
            <a:solidFill>
              <a:srgbClr val="90C225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4961" y="0"/>
              <a:ext cx="2587625" cy="6858000"/>
            </a:xfrm>
            <a:custGeom>
              <a:avLst/>
              <a:gdLst/>
              <a:ahLst/>
              <a:cxnLst/>
              <a:rect l="l" t="t" r="r" b="b"/>
              <a:pathLst>
                <a:path w="2587625" h="6858000">
                  <a:moveTo>
                    <a:pt x="2587040" y="0"/>
                  </a:moveTo>
                  <a:lnTo>
                    <a:pt x="0" y="0"/>
                  </a:lnTo>
                  <a:lnTo>
                    <a:pt x="1207960" y="6858000"/>
                  </a:lnTo>
                  <a:lnTo>
                    <a:pt x="2587040" y="6858000"/>
                  </a:lnTo>
                  <a:lnTo>
                    <a:pt x="258704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2167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6" y="0"/>
                  </a:moveTo>
                  <a:lnTo>
                    <a:pt x="0" y="3810000"/>
                  </a:lnTo>
                  <a:lnTo>
                    <a:pt x="3259836" y="3810000"/>
                  </a:lnTo>
                  <a:lnTo>
                    <a:pt x="3259836" y="0"/>
                  </a:lnTo>
                  <a:close/>
                </a:path>
              </a:pathLst>
            </a:custGeom>
            <a:solidFill>
              <a:srgbClr val="539F20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518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429" y="0"/>
                  </a:moveTo>
                  <a:lnTo>
                    <a:pt x="0" y="0"/>
                  </a:lnTo>
                  <a:lnTo>
                    <a:pt x="2467838" y="6858000"/>
                  </a:lnTo>
                  <a:lnTo>
                    <a:pt x="2851429" y="6858000"/>
                  </a:lnTo>
                  <a:lnTo>
                    <a:pt x="285142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8877" y="0"/>
              <a:ext cx="1290320" cy="6858000"/>
            </a:xfrm>
            <a:custGeom>
              <a:avLst/>
              <a:gdLst/>
              <a:ahLst/>
              <a:cxnLst/>
              <a:rect l="l" t="t" r="r" b="b"/>
              <a:pathLst>
                <a:path w="1290320" h="6858000">
                  <a:moveTo>
                    <a:pt x="1290078" y="0"/>
                  </a:moveTo>
                  <a:lnTo>
                    <a:pt x="1018476" y="0"/>
                  </a:lnTo>
                  <a:lnTo>
                    <a:pt x="0" y="6858000"/>
                  </a:lnTo>
                  <a:lnTo>
                    <a:pt x="1290078" y="6858000"/>
                  </a:lnTo>
                  <a:lnTo>
                    <a:pt x="1290078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062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321" y="0"/>
                  </a:moveTo>
                  <a:lnTo>
                    <a:pt x="0" y="0"/>
                  </a:lnTo>
                  <a:lnTo>
                    <a:pt x="1107897" y="6858000"/>
                  </a:lnTo>
                  <a:lnTo>
                    <a:pt x="1248321" y="6858000"/>
                  </a:lnTo>
                  <a:lnTo>
                    <a:pt x="1248321" y="0"/>
                  </a:lnTo>
                  <a:close/>
                </a:path>
              </a:pathLst>
            </a:custGeom>
            <a:solidFill>
              <a:srgbClr val="90C225">
                <a:alpha val="6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1581" y="3589782"/>
              <a:ext cx="1817370" cy="3268345"/>
            </a:xfrm>
            <a:custGeom>
              <a:avLst/>
              <a:gdLst/>
              <a:ahLst/>
              <a:cxnLst/>
              <a:rect l="l" t="t" r="r" b="b"/>
              <a:pathLst>
                <a:path w="1817370" h="3268345">
                  <a:moveTo>
                    <a:pt x="1817370" y="0"/>
                  </a:moveTo>
                  <a:lnTo>
                    <a:pt x="0" y="3268217"/>
                  </a:lnTo>
                  <a:lnTo>
                    <a:pt x="1817370" y="3268217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4013453"/>
              <a:ext cx="448945" cy="2844800"/>
            </a:xfrm>
            <a:custGeom>
              <a:avLst/>
              <a:gdLst/>
              <a:ahLst/>
              <a:cxnLst/>
              <a:rect l="l" t="t" r="r" b="b"/>
              <a:pathLst>
                <a:path w="448945" h="2844800">
                  <a:moveTo>
                    <a:pt x="0" y="0"/>
                  </a:moveTo>
                  <a:lnTo>
                    <a:pt x="0" y="2844546"/>
                  </a:lnTo>
                  <a:lnTo>
                    <a:pt x="448818" y="2844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5">
                <a:alpha val="8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471" y="1418162"/>
            <a:ext cx="8361680" cy="450977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10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8500" algn="l"/>
              </a:tabLst>
            </a:pPr>
            <a:r>
              <a:rPr sz="1900" spc="-25" dirty="0">
                <a:solidFill>
                  <a:srgbClr val="757575"/>
                </a:solidFill>
                <a:latin typeface="Microsoft Sans Serif"/>
                <a:cs typeface="Microsoft Sans Serif"/>
              </a:rPr>
              <a:t>Data</a:t>
            </a:r>
            <a:r>
              <a:rPr sz="1900" spc="-10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57575"/>
                </a:solidFill>
                <a:latin typeface="Microsoft Sans Serif"/>
                <a:cs typeface="Microsoft Sans Serif"/>
              </a:rPr>
              <a:t>was</a:t>
            </a:r>
            <a:r>
              <a:rPr sz="1900" spc="-7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57575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-9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using</a:t>
            </a:r>
            <a:r>
              <a:rPr sz="1900" spc="-7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57575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57575"/>
                </a:solidFill>
                <a:latin typeface="Microsoft Sans Serif"/>
                <a:cs typeface="Microsoft Sans Serif"/>
              </a:rPr>
              <a:t>API</a:t>
            </a:r>
            <a:r>
              <a:rPr sz="1900" spc="-2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57575"/>
                </a:solidFill>
                <a:latin typeface="Microsoft Sans Serif"/>
                <a:cs typeface="Microsoft Sans Serif"/>
              </a:rPr>
              <a:t>and</a:t>
            </a:r>
            <a:r>
              <a:rPr sz="1900" spc="-6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57575"/>
                </a:solidFill>
                <a:latin typeface="Microsoft Sans Serif"/>
                <a:cs typeface="Microsoft Sans Serif"/>
              </a:rPr>
              <a:t>web</a:t>
            </a:r>
            <a:r>
              <a:rPr sz="1900" spc="-7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57575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-5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57575"/>
                </a:solidFill>
                <a:latin typeface="Microsoft Sans Serif"/>
                <a:cs typeface="Microsoft Sans Serif"/>
              </a:rPr>
              <a:t>from</a:t>
            </a:r>
            <a:r>
              <a:rPr sz="1900" spc="-7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Wikipedia.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8500" algn="l"/>
              </a:tabLst>
            </a:pPr>
            <a:r>
              <a:rPr sz="1900" spc="-95" dirty="0">
                <a:solidFill>
                  <a:srgbClr val="757575"/>
                </a:solidFill>
                <a:latin typeface="Microsoft Sans Serif"/>
                <a:cs typeface="Microsoft Sans Serif"/>
              </a:rPr>
              <a:t>One-</a:t>
            </a:r>
            <a:r>
              <a:rPr sz="1900" dirty="0">
                <a:solidFill>
                  <a:srgbClr val="757575"/>
                </a:solidFill>
                <a:latin typeface="Microsoft Sans Serif"/>
                <a:cs typeface="Microsoft Sans Serif"/>
              </a:rPr>
              <a:t>hot</a:t>
            </a:r>
            <a:r>
              <a:rPr sz="19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57575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2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57575"/>
                </a:solidFill>
                <a:latin typeface="Microsoft Sans Serif"/>
                <a:cs typeface="Microsoft Sans Serif"/>
              </a:rPr>
              <a:t>was</a:t>
            </a:r>
            <a:r>
              <a:rPr sz="1900" spc="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applied</a:t>
            </a:r>
            <a:r>
              <a:rPr sz="1900" spc="2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57575"/>
                </a:solidFill>
                <a:latin typeface="Microsoft Sans Serif"/>
                <a:cs typeface="Microsoft Sans Serif"/>
              </a:rPr>
              <a:t>to </a:t>
            </a:r>
            <a:r>
              <a:rPr sz="1900" spc="-40" dirty="0">
                <a:solidFill>
                  <a:srgbClr val="757575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2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3A2E06"/>
                </a:solidFill>
                <a:latin typeface="Microsoft Sans Serif"/>
                <a:cs typeface="Microsoft Sans Serif"/>
              </a:rPr>
              <a:t>(EDA)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9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visual</a:t>
            </a:r>
            <a:r>
              <a:rPr sz="2200" spc="-1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</a:t>
            </a:r>
            <a:r>
              <a:rPr sz="2200" spc="-1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Plotly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8500" algn="l"/>
              </a:tabLst>
            </a:pPr>
            <a:r>
              <a:rPr sz="19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How</a:t>
            </a:r>
            <a:r>
              <a:rPr sz="1900" spc="-4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57575"/>
                </a:solidFill>
                <a:latin typeface="Microsoft Sans Serif"/>
                <a:cs typeface="Microsoft Sans Serif"/>
              </a:rPr>
              <a:t>to</a:t>
            </a:r>
            <a:r>
              <a:rPr sz="1900" spc="-4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57575"/>
                </a:solidFill>
                <a:latin typeface="Microsoft Sans Serif"/>
                <a:cs typeface="Microsoft Sans Serif"/>
              </a:rPr>
              <a:t>build,</a:t>
            </a:r>
            <a:r>
              <a:rPr sz="1900" spc="-1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tune,</a:t>
            </a:r>
            <a:r>
              <a:rPr sz="1900" spc="-3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57575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-35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57575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-20" dirty="0">
                <a:solidFill>
                  <a:srgbClr val="757575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57575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725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418843"/>
            <a:ext cx="10060940" cy="3858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2200" spc="-1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was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various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methods</a:t>
            </a:r>
            <a:endParaRPr sz="2200">
              <a:latin typeface="Microsoft Sans Serif"/>
              <a:cs typeface="Microsoft Sans Serif"/>
            </a:endParaRPr>
          </a:p>
          <a:p>
            <a:pPr marL="755015" indent="-285115">
              <a:lnSpc>
                <a:spcPct val="100000"/>
              </a:lnSpc>
              <a:spcBef>
                <a:spcPts val="1420"/>
              </a:spcBef>
              <a:buClr>
                <a:srgbClr val="90C225"/>
              </a:buClr>
              <a:buSzPct val="78947"/>
              <a:buChar char="-"/>
              <a:tabLst>
                <a:tab pos="755015" algn="l"/>
              </a:tabLst>
            </a:pPr>
            <a:r>
              <a:rPr sz="19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19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collection </a:t>
            </a:r>
            <a:r>
              <a:rPr sz="19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was</a:t>
            </a:r>
            <a:r>
              <a:rPr sz="19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done</a:t>
            </a:r>
            <a:r>
              <a:rPr sz="19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</a:t>
            </a:r>
            <a:r>
              <a:rPr sz="19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get</a:t>
            </a:r>
            <a:r>
              <a:rPr sz="19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request</a:t>
            </a:r>
            <a:r>
              <a:rPr sz="19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19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9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3A2E06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API.</a:t>
            </a:r>
            <a:endParaRPr sz="1900">
              <a:latin typeface="Microsoft Sans Serif"/>
              <a:cs typeface="Microsoft Sans Serif"/>
            </a:endParaRPr>
          </a:p>
          <a:p>
            <a:pPr marL="755650" marR="5080" indent="-285750">
              <a:lnSpc>
                <a:spcPct val="100000"/>
              </a:lnSpc>
              <a:spcBef>
                <a:spcPts val="1400"/>
              </a:spcBef>
              <a:buClr>
                <a:srgbClr val="90C225"/>
              </a:buClr>
              <a:buSzPct val="78947"/>
              <a:buChar char="-"/>
              <a:tabLst>
                <a:tab pos="755650" algn="l"/>
              </a:tabLst>
            </a:pPr>
            <a:r>
              <a:rPr sz="19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Next,</a:t>
            </a:r>
            <a:r>
              <a:rPr sz="1900" spc="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1900" spc="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decoded</a:t>
            </a:r>
            <a:r>
              <a:rPr sz="1900" spc="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900" spc="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response</a:t>
            </a:r>
            <a:r>
              <a:rPr sz="1900" spc="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content</a:t>
            </a:r>
            <a:r>
              <a:rPr sz="1900" spc="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as</a:t>
            </a:r>
            <a:r>
              <a:rPr sz="1900" spc="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1900" spc="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Json</a:t>
            </a:r>
            <a:r>
              <a:rPr sz="1900" spc="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</a:t>
            </a:r>
            <a:r>
              <a:rPr sz="1900" spc="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.json()</a:t>
            </a:r>
            <a:r>
              <a:rPr sz="1900" spc="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function</a:t>
            </a:r>
            <a:r>
              <a:rPr sz="1900" spc="7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call</a:t>
            </a:r>
            <a:r>
              <a:rPr sz="1900" spc="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turn</a:t>
            </a:r>
            <a:r>
              <a:rPr sz="1900" spc="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it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into</a:t>
            </a:r>
            <a:r>
              <a:rPr sz="19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19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 pandas</a:t>
            </a:r>
            <a:r>
              <a:rPr sz="19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dataframe </a:t>
            </a:r>
            <a:r>
              <a:rPr sz="19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using</a:t>
            </a:r>
            <a:r>
              <a:rPr sz="19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.json_normalize().</a:t>
            </a:r>
            <a:endParaRPr sz="1900">
              <a:latin typeface="Microsoft Sans Serif"/>
              <a:cs typeface="Microsoft Sans Serif"/>
            </a:endParaRPr>
          </a:p>
          <a:p>
            <a:pPr marL="755650" marR="5080" indent="-285750">
              <a:lnSpc>
                <a:spcPct val="100000"/>
              </a:lnSpc>
              <a:spcBef>
                <a:spcPts val="1405"/>
              </a:spcBef>
              <a:buClr>
                <a:srgbClr val="90C225"/>
              </a:buClr>
              <a:buSzPct val="78947"/>
              <a:buChar char="-"/>
              <a:tabLst>
                <a:tab pos="755650" algn="l"/>
              </a:tabLst>
            </a:pPr>
            <a:r>
              <a:rPr sz="19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1900" spc="1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then</a:t>
            </a:r>
            <a:r>
              <a:rPr sz="1900" spc="1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cleaned</a:t>
            </a:r>
            <a:r>
              <a:rPr sz="1900" spc="1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900" spc="1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data,</a:t>
            </a:r>
            <a:r>
              <a:rPr sz="1900" spc="1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checked</a:t>
            </a:r>
            <a:r>
              <a:rPr sz="1900" spc="1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1900" spc="1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missing</a:t>
            </a:r>
            <a:r>
              <a:rPr sz="1900" spc="1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values</a:t>
            </a:r>
            <a:r>
              <a:rPr sz="1900" spc="1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1900" spc="1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fill</a:t>
            </a:r>
            <a:r>
              <a:rPr sz="1900" spc="1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in</a:t>
            </a:r>
            <a:r>
              <a:rPr sz="1900" spc="1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missing</a:t>
            </a:r>
            <a:r>
              <a:rPr sz="1900" spc="1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values</a:t>
            </a:r>
            <a:r>
              <a:rPr sz="1900" spc="1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where necessary.</a:t>
            </a:r>
            <a:endParaRPr sz="1900">
              <a:latin typeface="Microsoft Sans Serif"/>
              <a:cs typeface="Microsoft Sans Serif"/>
            </a:endParaRPr>
          </a:p>
          <a:p>
            <a:pPr marL="755650" marR="5715" indent="-285750">
              <a:lnSpc>
                <a:spcPct val="100000"/>
              </a:lnSpc>
              <a:spcBef>
                <a:spcPts val="1400"/>
              </a:spcBef>
              <a:buClr>
                <a:srgbClr val="90C225"/>
              </a:buClr>
              <a:buSzPct val="78947"/>
              <a:buChar char="-"/>
              <a:tabLst>
                <a:tab pos="755650" algn="l"/>
              </a:tabLst>
            </a:pP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In</a:t>
            </a:r>
            <a:r>
              <a:rPr sz="19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addition,</a:t>
            </a:r>
            <a:r>
              <a:rPr sz="19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19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performed</a:t>
            </a:r>
            <a:r>
              <a:rPr sz="19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web</a:t>
            </a:r>
            <a:r>
              <a:rPr sz="1900" spc="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from</a:t>
            </a:r>
            <a:r>
              <a:rPr sz="19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19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Falcon</a:t>
            </a:r>
            <a:r>
              <a:rPr sz="19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3A2E06"/>
                </a:solidFill>
                <a:latin typeface="Microsoft Sans Serif"/>
                <a:cs typeface="Microsoft Sans Serif"/>
              </a:rPr>
              <a:t>9</a:t>
            </a:r>
            <a:r>
              <a:rPr sz="19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1900" spc="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records</a:t>
            </a:r>
            <a:r>
              <a:rPr sz="19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 </a:t>
            </a:r>
            <a:r>
              <a:rPr sz="19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BeautifulSoup.</a:t>
            </a:r>
            <a:endParaRPr sz="1900">
              <a:latin typeface="Microsoft Sans Serif"/>
              <a:cs typeface="Microsoft Sans Serif"/>
            </a:endParaRPr>
          </a:p>
          <a:p>
            <a:pPr marL="755015" marR="5080" indent="-285750">
              <a:lnSpc>
                <a:spcPct val="100000"/>
              </a:lnSpc>
              <a:spcBef>
                <a:spcPts val="1395"/>
              </a:spcBef>
              <a:buClr>
                <a:srgbClr val="90C225"/>
              </a:buClr>
              <a:buSzPct val="78947"/>
              <a:buChar char="-"/>
              <a:tabLst>
                <a:tab pos="755015" algn="l"/>
              </a:tabLst>
            </a:pPr>
            <a:r>
              <a:rPr sz="19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900" spc="2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objective</a:t>
            </a:r>
            <a:r>
              <a:rPr sz="1900" spc="2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was</a:t>
            </a:r>
            <a:r>
              <a:rPr sz="1900" spc="2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1900" spc="2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extract</a:t>
            </a:r>
            <a:r>
              <a:rPr sz="1900" spc="2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900" spc="2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1900" spc="2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records</a:t>
            </a:r>
            <a:r>
              <a:rPr sz="1900" spc="2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as</a:t>
            </a:r>
            <a:r>
              <a:rPr sz="1900" spc="254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HTML</a:t>
            </a:r>
            <a:r>
              <a:rPr sz="1900" spc="24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table,</a:t>
            </a:r>
            <a:r>
              <a:rPr sz="1900" spc="2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parse</a:t>
            </a:r>
            <a:r>
              <a:rPr sz="1900" spc="2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1900" spc="2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table</a:t>
            </a:r>
            <a:r>
              <a:rPr sz="1900" spc="25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and </a:t>
            </a:r>
            <a:r>
              <a:rPr sz="19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convert</a:t>
            </a:r>
            <a:r>
              <a:rPr sz="19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50" dirty="0">
                <a:solidFill>
                  <a:srgbClr val="3A2E06"/>
                </a:solidFill>
                <a:latin typeface="Microsoft Sans Serif"/>
                <a:cs typeface="Microsoft Sans Serif"/>
              </a:rPr>
              <a:t>it</a:t>
            </a:r>
            <a:r>
              <a:rPr sz="19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19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19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3A2E06"/>
                </a:solidFill>
                <a:latin typeface="Microsoft Sans Serif"/>
                <a:cs typeface="Microsoft Sans Serif"/>
              </a:rPr>
              <a:t>pandas</a:t>
            </a:r>
            <a:r>
              <a:rPr sz="1900" spc="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for</a:t>
            </a:r>
            <a:r>
              <a:rPr sz="19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A2E06"/>
                </a:solidFill>
                <a:latin typeface="Microsoft Sans Serif"/>
                <a:cs typeface="Microsoft Sans Serif"/>
              </a:rPr>
              <a:t>future</a:t>
            </a:r>
            <a:r>
              <a:rPr sz="19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analysis.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725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Data</a:t>
            </a:r>
            <a:r>
              <a:rPr spc="-185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815718"/>
            <a:ext cx="4377055" cy="170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5085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used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get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request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the </a:t>
            </a:r>
            <a:r>
              <a:rPr sz="2200" spc="-150" dirty="0">
                <a:solidFill>
                  <a:srgbClr val="3A2E06"/>
                </a:solidFill>
                <a:latin typeface="Microsoft Sans Serif"/>
                <a:cs typeface="Microsoft Sans Serif"/>
              </a:rPr>
              <a:t>SpaceX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3A2E06"/>
                </a:solidFill>
                <a:latin typeface="Microsoft Sans Serif"/>
                <a:cs typeface="Microsoft Sans Serif"/>
              </a:rPr>
              <a:t>API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A2E06"/>
                </a:solidFill>
                <a:latin typeface="Microsoft Sans Serif"/>
                <a:cs typeface="Microsoft Sans Serif"/>
              </a:rPr>
              <a:t>collect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data,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clean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A2E06"/>
                </a:solidFill>
                <a:latin typeface="Microsoft Sans Serif"/>
                <a:cs typeface="Microsoft Sans Serif"/>
              </a:rPr>
              <a:t>requested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and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did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some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basic</a:t>
            </a:r>
            <a:r>
              <a:rPr sz="2200" spc="-9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data</a:t>
            </a:r>
            <a:r>
              <a:rPr sz="2200" spc="-12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wrangling</a:t>
            </a:r>
            <a:r>
              <a:rPr sz="2200" spc="-10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and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formatting</a:t>
            </a:r>
            <a:r>
              <a:rPr sz="2200" spc="-10" dirty="0" smtClean="0">
                <a:solidFill>
                  <a:srgbClr val="3A2E06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7506"/>
            <a:ext cx="5856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Data</a:t>
            </a:r>
            <a:r>
              <a:rPr spc="-70" dirty="0"/>
              <a:t> </a:t>
            </a:r>
            <a:r>
              <a:rPr spc="-55" dirty="0"/>
              <a:t>Collection</a:t>
            </a:r>
            <a:r>
              <a:rPr spc="-20" dirty="0"/>
              <a:t> </a:t>
            </a:r>
            <a:r>
              <a:rPr spc="760" dirty="0"/>
              <a:t>–</a:t>
            </a:r>
            <a:r>
              <a:rPr spc="-35" dirty="0"/>
              <a:t> </a:t>
            </a:r>
            <a:r>
              <a:rPr spc="-270" dirty="0"/>
              <a:t>SpaceX</a:t>
            </a:r>
            <a:r>
              <a:rPr spc="25" dirty="0"/>
              <a:t> </a:t>
            </a:r>
            <a:r>
              <a:rPr spc="-160" dirty="0"/>
              <a:t>API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8147" y="1498853"/>
            <a:ext cx="4861547" cy="452704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491868"/>
            <a:ext cx="4497070" cy="222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85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applied</a:t>
            </a:r>
            <a:r>
              <a:rPr sz="2200" spc="-13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web</a:t>
            </a:r>
            <a:r>
              <a:rPr sz="2200" spc="-10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-6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to 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webscrap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3A2E06"/>
                </a:solidFill>
                <a:latin typeface="Microsoft Sans Serif"/>
                <a:cs typeface="Microsoft Sans Serif"/>
              </a:rPr>
              <a:t>Falcon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A2E06"/>
                </a:solidFill>
                <a:latin typeface="Microsoft Sans Serif"/>
                <a:cs typeface="Microsoft Sans Serif"/>
              </a:rPr>
              <a:t>9</a:t>
            </a:r>
            <a:r>
              <a:rPr sz="2200" spc="-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A2E06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3A2E06"/>
                </a:solidFill>
                <a:latin typeface="Microsoft Sans Serif"/>
                <a:cs typeface="Microsoft Sans Serif"/>
              </a:rPr>
              <a:t>records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with</a:t>
            </a:r>
            <a:r>
              <a:rPr sz="2200" spc="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A2E06"/>
                </a:solidFill>
                <a:latin typeface="Microsoft Sans Serif"/>
                <a:cs typeface="Microsoft Sans Serif"/>
              </a:rPr>
              <a:t>BeautifulSoup</a:t>
            </a:r>
            <a:endParaRPr sz="2200" dirty="0">
              <a:latin typeface="Microsoft Sans Serif"/>
              <a:cs typeface="Microsoft Sans Serif"/>
            </a:endParaRPr>
          </a:p>
          <a:p>
            <a:pPr marL="355600" marR="1005205" indent="-3429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100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75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200" spc="-210" dirty="0">
                <a:solidFill>
                  <a:srgbClr val="3A2E06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parsed</a:t>
            </a:r>
            <a:r>
              <a:rPr sz="2200" spc="-11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the</a:t>
            </a:r>
            <a:r>
              <a:rPr sz="2200" spc="-80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table</a:t>
            </a:r>
            <a:r>
              <a:rPr sz="2200" spc="-5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A2E06"/>
                </a:solidFill>
                <a:latin typeface="Microsoft Sans Serif"/>
                <a:cs typeface="Microsoft Sans Serif"/>
              </a:rPr>
              <a:t>and </a:t>
            </a:r>
            <a:r>
              <a:rPr sz="2200" spc="-35" dirty="0">
                <a:solidFill>
                  <a:srgbClr val="3A2E06"/>
                </a:solidFill>
                <a:latin typeface="Microsoft Sans Serif"/>
                <a:cs typeface="Microsoft Sans Serif"/>
              </a:rPr>
              <a:t>converted</a:t>
            </a:r>
            <a:r>
              <a:rPr sz="2200" spc="-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A2E06"/>
                </a:solidFill>
                <a:latin typeface="Microsoft Sans Serif"/>
                <a:cs typeface="Microsoft Sans Serif"/>
              </a:rPr>
              <a:t>it</a:t>
            </a:r>
            <a:r>
              <a:rPr sz="2200" spc="1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into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A2E06"/>
                </a:solidFill>
                <a:latin typeface="Microsoft Sans Serif"/>
                <a:cs typeface="Microsoft Sans Serif"/>
              </a:rPr>
              <a:t>a</a:t>
            </a:r>
            <a:r>
              <a:rPr sz="2200" spc="5" dirty="0">
                <a:solidFill>
                  <a:srgbClr val="3A2E06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3A2E06"/>
                </a:solidFill>
                <a:latin typeface="Microsoft Sans Serif"/>
                <a:cs typeface="Microsoft Sans Serif"/>
              </a:rPr>
              <a:t>pandas </a:t>
            </a:r>
            <a:r>
              <a:rPr sz="2200" spc="-10" dirty="0" err="1">
                <a:solidFill>
                  <a:srgbClr val="3A2E06"/>
                </a:solidFill>
                <a:latin typeface="Microsoft Sans Serif"/>
                <a:cs typeface="Microsoft Sans Serif"/>
              </a:rPr>
              <a:t>dataframe</a:t>
            </a:r>
            <a:r>
              <a:rPr sz="2200" spc="-10" dirty="0" smtClean="0">
                <a:solidFill>
                  <a:srgbClr val="3A2E06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125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Data</a:t>
            </a:r>
            <a:r>
              <a:rPr spc="-80" dirty="0"/>
              <a:t> </a:t>
            </a:r>
            <a:r>
              <a:rPr spc="-55" dirty="0"/>
              <a:t>Collection</a:t>
            </a:r>
            <a:r>
              <a:rPr spc="-85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110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05690" y="1447800"/>
            <a:ext cx="4660265" cy="4779010"/>
            <a:chOff x="5905690" y="1447800"/>
            <a:chExt cx="4660265" cy="4779010"/>
          </a:xfrm>
        </p:grpSpPr>
        <p:sp>
          <p:nvSpPr>
            <p:cNvPr id="5" name="object 5"/>
            <p:cNvSpPr/>
            <p:nvPr/>
          </p:nvSpPr>
          <p:spPr>
            <a:xfrm>
              <a:off x="5910453" y="1477136"/>
              <a:ext cx="4556760" cy="4690110"/>
            </a:xfrm>
            <a:custGeom>
              <a:avLst/>
              <a:gdLst/>
              <a:ahLst/>
              <a:cxnLst/>
              <a:rect l="l" t="t" r="r" b="b"/>
              <a:pathLst>
                <a:path w="4556759" h="4690110">
                  <a:moveTo>
                    <a:pt x="0" y="0"/>
                  </a:moveTo>
                  <a:lnTo>
                    <a:pt x="4556760" y="0"/>
                  </a:lnTo>
                  <a:lnTo>
                    <a:pt x="4556760" y="4690110"/>
                  </a:lnTo>
                  <a:lnTo>
                    <a:pt x="0" y="469011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0072" y="1447800"/>
              <a:ext cx="4655807" cy="477850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559</Words>
  <Application>Microsoft Office PowerPoint</Application>
  <PresentationFormat>Custom</PresentationFormat>
  <Paragraphs>176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PowerPoint Presentation</vt:lpstr>
      <vt:lpstr>PowerPoint Presentation</vt:lpstr>
      <vt:lpstr>Launch Success Yearly Trend</vt:lpstr>
      <vt:lpstr>All Launch Site Names</vt:lpstr>
      <vt:lpstr>Launch Site Names Begin with 'CCA'</vt:lpstr>
      <vt:lpstr>PowerPoint Presentation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 global map markers</vt:lpstr>
      <vt:lpstr>Markers showing launch sites with color labels</vt:lpstr>
      <vt:lpstr>Launch Site distance to landmarks</vt:lpstr>
      <vt:lpstr>PowerPoint Presentation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payload selected in the range slider</vt:lpstr>
      <vt:lpstr>PowerPoint Presentation</vt:lpstr>
      <vt:lpstr>▶ The decision tree classifier is the model with the highest 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sayan sengupta</cp:lastModifiedBy>
  <cp:revision>1</cp:revision>
  <dcterms:created xsi:type="dcterms:W3CDTF">2025-08-25T03:09:09Z</dcterms:created>
  <dcterms:modified xsi:type="dcterms:W3CDTF">2025-08-25T03:11:34Z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Created">
    <vt:filetime>2024-01-11T00:00:00Z</vt:filetime>
  </property>
  <property fmtid="{D5CDD505-2E9C-101B-9397-08002B2CF9AE}" pid="4" name="Creator">
    <vt:lpwstr>Acrobat PDFMaker 22 para PowerPoint</vt:lpwstr>
  </property>
  <property fmtid="{D5CDD505-2E9C-101B-9397-08002B2CF9AE}" pid="5" name="LastSaved">
    <vt:filetime>2025-08-25T00:00:00Z</vt:filetime>
  </property>
  <property fmtid="{D5CDD505-2E9C-101B-9397-08002B2CF9AE}" pid="6" name="Producer">
    <vt:lpwstr>Adobe PDF Library 22.1.174</vt:lpwstr>
  </property>
</Properties>
</file>